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2" r:id="rId2"/>
    <p:sldId id="348" r:id="rId3"/>
    <p:sldId id="286" r:id="rId4"/>
    <p:sldId id="302" r:id="rId5"/>
    <p:sldId id="296" r:id="rId6"/>
    <p:sldId id="319" r:id="rId7"/>
    <p:sldId id="298" r:id="rId8"/>
    <p:sldId id="299" r:id="rId9"/>
    <p:sldId id="262" r:id="rId10"/>
    <p:sldId id="288" r:id="rId11"/>
    <p:sldId id="277" r:id="rId12"/>
    <p:sldId id="278" r:id="rId13"/>
    <p:sldId id="268" r:id="rId14"/>
    <p:sldId id="279" r:id="rId15"/>
    <p:sldId id="320" r:id="rId16"/>
    <p:sldId id="274" r:id="rId17"/>
    <p:sldId id="329" r:id="rId18"/>
    <p:sldId id="345" r:id="rId19"/>
    <p:sldId id="322" r:id="rId20"/>
    <p:sldId id="323" r:id="rId21"/>
    <p:sldId id="324" r:id="rId22"/>
    <p:sldId id="346" r:id="rId23"/>
    <p:sldId id="325" r:id="rId24"/>
    <p:sldId id="326" r:id="rId25"/>
    <p:sldId id="347" r:id="rId26"/>
    <p:sldId id="330" r:id="rId27"/>
    <p:sldId id="331" r:id="rId28"/>
    <p:sldId id="332" r:id="rId29"/>
    <p:sldId id="335" r:id="rId30"/>
    <p:sldId id="336" r:id="rId31"/>
    <p:sldId id="338" r:id="rId32"/>
    <p:sldId id="342" r:id="rId33"/>
    <p:sldId id="333" r:id="rId34"/>
    <p:sldId id="334" r:id="rId35"/>
    <p:sldId id="339" r:id="rId36"/>
    <p:sldId id="340" r:id="rId37"/>
    <p:sldId id="343" r:id="rId38"/>
    <p:sldId id="341" r:id="rId39"/>
    <p:sldId id="344" r:id="rId40"/>
  </p:sldIdLst>
  <p:sldSz cx="9144000" cy="6858000" type="screen4x3"/>
  <p:notesSz cx="7099300" cy="10234613"/>
  <p:defaultTextStyle>
    <a:defPPr>
      <a:defRPr lang="es-ES"/>
    </a:defPPr>
    <a:lvl1pPr algn="ctr" rtl="0" eaLnBrk="0" fontAlgn="base" hangingPunct="0">
      <a:spcBef>
        <a:spcPct val="0"/>
      </a:spcBef>
      <a:spcAft>
        <a:spcPct val="0"/>
      </a:spcAft>
      <a:buClr>
        <a:srgbClr val="EF7903"/>
      </a:buClr>
      <a:buFont typeface="Arial" charset="0"/>
      <a:buChar char="●"/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buClr>
        <a:srgbClr val="EF7903"/>
      </a:buClr>
      <a:buFont typeface="Arial" charset="0"/>
      <a:buChar char="●"/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buClr>
        <a:srgbClr val="EF7903"/>
      </a:buClr>
      <a:buFont typeface="Arial" charset="0"/>
      <a:buChar char="●"/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buClr>
        <a:srgbClr val="EF7903"/>
      </a:buClr>
      <a:buFont typeface="Arial" charset="0"/>
      <a:buChar char="●"/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buClr>
        <a:srgbClr val="EF7903"/>
      </a:buClr>
      <a:buFont typeface="Arial" charset="0"/>
      <a:buChar char="●"/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b="1" kern="1200">
        <a:solidFill>
          <a:srgbClr val="FFC000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0"/>
    <a:srgbClr val="0101FF"/>
    <a:srgbClr val="FFFFCC"/>
    <a:srgbClr val="3333FF"/>
    <a:srgbClr val="E1C99F"/>
    <a:srgbClr val="DFFE90"/>
    <a:srgbClr val="0066FF"/>
    <a:srgbClr val="6666CC"/>
    <a:srgbClr val="93FFC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6" autoAdjust="0"/>
    <p:restoredTop sz="96950" autoAdjust="0"/>
  </p:normalViewPr>
  <p:slideViewPr>
    <p:cSldViewPr>
      <p:cViewPr varScale="1">
        <p:scale>
          <a:sx n="111" d="100"/>
          <a:sy n="111" d="100"/>
        </p:scale>
        <p:origin x="-15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2148" y="-102"/>
      </p:cViewPr>
      <p:guideLst>
        <p:guide orient="horz" pos="3225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l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r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l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r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A558F01-45CA-4742-B50C-71C585B97DE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712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l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r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Feu clic aquí per editar els estils de text del patró</a:t>
            </a:r>
          </a:p>
          <a:p>
            <a:pPr lvl="1"/>
            <a:r>
              <a:rPr lang="es-ES" noProof="0" smtClean="0"/>
              <a:t>Segon nivell</a:t>
            </a:r>
          </a:p>
          <a:p>
            <a:pPr lvl="2"/>
            <a:r>
              <a:rPr lang="es-ES" noProof="0" smtClean="0"/>
              <a:t>Tercer nivell</a:t>
            </a:r>
          </a:p>
          <a:p>
            <a:pPr lvl="3"/>
            <a:r>
              <a:rPr lang="es-ES" noProof="0" smtClean="0"/>
              <a:t>Quart nivell</a:t>
            </a:r>
          </a:p>
          <a:p>
            <a:pPr lvl="4"/>
            <a:r>
              <a:rPr lang="es-ES" noProof="0" smtClean="0"/>
              <a:t>Cinquè nivell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l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r" defTabSz="950913" eaLnBrk="1" hangingPunct="1">
              <a:buClr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1D616D-52C1-49BC-928E-5F5E0D2852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150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fld id="{8F1FE71C-EF82-44C5-BAF7-79B9A66B4596}" type="slidenum">
              <a:rPr lang="es-ES" sz="1200" b="0" smtClean="0">
                <a:solidFill>
                  <a:schemeClr val="tx1"/>
                </a:solidFill>
              </a:rPr>
              <a:pPr/>
              <a:t>1</a:t>
            </a:fld>
            <a:endParaRPr lang="es-ES" sz="1200" b="0" dirty="0" smtClean="0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18100" cy="38385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fld id="{52648F85-0C6D-439E-9B0A-C965113DB98A}" type="slidenum">
              <a:rPr lang="es-ES" sz="1200" b="0" smtClean="0">
                <a:solidFill>
                  <a:schemeClr val="tx1"/>
                </a:solidFill>
              </a:rPr>
              <a:pPr/>
              <a:t>3</a:t>
            </a:fld>
            <a:endParaRPr lang="es-ES" sz="1200" b="0" smtClean="0">
              <a:solidFill>
                <a:schemeClr val="tx1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6763"/>
            <a:ext cx="5118100" cy="38385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fld id="{4427F818-9DD2-4A11-A29D-3CD0284D37A1}" type="slidenum">
              <a:rPr lang="es-ES" sz="1200" b="0" smtClean="0">
                <a:solidFill>
                  <a:schemeClr val="tx1"/>
                </a:solidFill>
              </a:rPr>
              <a:pPr/>
              <a:t>10</a:t>
            </a:fld>
            <a:endParaRPr lang="es-ES" sz="1200" b="0" smtClean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6763"/>
            <a:ext cx="5118100" cy="38385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C9BFE6-FC6C-4F5B-854A-8BDCA9140CCB}" type="slidenum">
              <a:rPr lang="es-ES"/>
              <a:pPr/>
              <a:t>23</a:t>
            </a:fld>
            <a:endParaRPr lang="es-E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3219"/>
            <a:ext cx="5679440" cy="4603798"/>
          </a:xfrm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 defTabSz="950913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fld id="{81CB105D-1AD3-4E4E-8D81-E99234307DAE}" type="slidenum">
              <a:rPr lang="es-ES" sz="1200" b="0" smtClean="0">
                <a:solidFill>
                  <a:schemeClr val="tx1"/>
                </a:solidFill>
              </a:rPr>
              <a:pPr/>
              <a:t>39</a:t>
            </a:fld>
            <a:endParaRPr lang="es-ES" sz="1200" b="0" smtClean="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18100" cy="38385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474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D6A48-2169-4B7C-8A9B-0A765AEF3C9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16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1F4E-68E8-4FE9-855B-544AAE52C4D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54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9893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893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61067-27EC-4D5D-BE40-52439D757B5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86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9893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917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670300"/>
            <a:ext cx="4038600" cy="1919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Contenidor de número de diapositiva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1DA78-8FF1-4FAA-8821-B25D4455F49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44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1917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917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670300"/>
            <a:ext cx="4038600" cy="1919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670300"/>
            <a:ext cx="4038600" cy="1919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8E786-C281-43BD-A39D-BA43AB871A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98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989388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F6224-D4D7-4E60-88E3-899754F45B4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98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Feu clic aquí per editar l'estil de títol del patró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Feu clic aquí per editar els estils de text del patró</a:t>
            </a:r>
          </a:p>
          <a:p>
            <a:pPr lvl="1"/>
            <a:r>
              <a:rPr lang="es-ES" smtClean="0"/>
              <a:t>Segon nivell</a:t>
            </a:r>
          </a:p>
          <a:p>
            <a:pPr lvl="2"/>
            <a:r>
              <a:rPr lang="es-ES" smtClean="0"/>
              <a:t>Tercer nivell</a:t>
            </a:r>
          </a:p>
          <a:p>
            <a:pPr lvl="3"/>
            <a:r>
              <a:rPr lang="es-ES" smtClean="0"/>
              <a:t>Quart nivell</a:t>
            </a:r>
          </a:p>
          <a:p>
            <a:pPr lvl="4"/>
            <a:r>
              <a:rPr lang="es-ES" smtClean="0"/>
              <a:t>Cinquè nivell</a:t>
            </a:r>
          </a:p>
        </p:txBody>
      </p:sp>
      <p:cxnSp>
        <p:nvCxnSpPr>
          <p:cNvPr id="1029" name="AutoShape 9"/>
          <p:cNvCxnSpPr>
            <a:cxnSpLocks noChangeShapeType="1"/>
          </p:cNvCxnSpPr>
          <p:nvPr userDrawn="1"/>
        </p:nvCxnSpPr>
        <p:spPr bwMode="auto">
          <a:xfrm>
            <a:off x="0" y="6021288"/>
            <a:ext cx="9144000" cy="0"/>
          </a:xfrm>
          <a:prstGeom prst="straightConnector1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2 CuadroTexto"/>
          <p:cNvSpPr txBox="1"/>
          <p:nvPr userDrawn="1"/>
        </p:nvSpPr>
        <p:spPr>
          <a:xfrm>
            <a:off x="179512" y="6091174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ca-ES" sz="1400" b="1" kern="1200" dirty="0" smtClean="0">
                <a:solidFill>
                  <a:srgbClr val="C00000"/>
                </a:solidFill>
                <a:effectLst/>
                <a:latin typeface="Arial" charset="0"/>
                <a:ea typeface="+mn-ea"/>
                <a:cs typeface="Arial" charset="0"/>
              </a:rPr>
              <a:t>Facultat</a:t>
            </a:r>
            <a:r>
              <a:rPr lang="ca-ES" sz="1400" b="1" kern="1200" baseline="0" dirty="0" smtClean="0">
                <a:solidFill>
                  <a:srgbClr val="C00000"/>
                </a:solidFill>
                <a:effectLst/>
                <a:latin typeface="Arial" charset="0"/>
                <a:ea typeface="+mn-ea"/>
                <a:cs typeface="Arial" charset="0"/>
              </a:rPr>
              <a:t> de Física</a:t>
            </a:r>
          </a:p>
          <a:p>
            <a:pPr algn="l">
              <a:buNone/>
            </a:pPr>
            <a:r>
              <a:rPr lang="ca-ES" sz="1400" b="1" kern="1200" baseline="0" dirty="0" err="1" smtClean="0">
                <a:solidFill>
                  <a:srgbClr val="C00000"/>
                </a:solidFill>
                <a:effectLst/>
                <a:latin typeface="Arial" charset="0"/>
                <a:ea typeface="+mn-ea"/>
                <a:cs typeface="Arial" charset="0"/>
              </a:rPr>
              <a:t>Master-class</a:t>
            </a:r>
            <a:r>
              <a:rPr lang="ca-ES" sz="1400" b="1" kern="1200" baseline="0" dirty="0" smtClean="0">
                <a:solidFill>
                  <a:srgbClr val="C00000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ca-ES" sz="1400" b="1" kern="1200" baseline="0" dirty="0" smtClean="0">
                <a:solidFill>
                  <a:srgbClr val="C00000"/>
                </a:solidFill>
                <a:effectLst/>
                <a:latin typeface="Arial" charset="0"/>
                <a:ea typeface="+mn-ea"/>
                <a:cs typeface="Arial" charset="0"/>
              </a:rPr>
              <a:t>2017</a:t>
            </a:r>
            <a:endParaRPr lang="fr-FR" sz="1400" b="1" kern="1200" dirty="0" smtClean="0">
              <a:solidFill>
                <a:srgbClr val="C00000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2" descr="D:\Usuaris\a.herms\Documents\AA DEGA\LOGO UB\Logo UB marca_pos_rgb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237312"/>
            <a:ext cx="1691680" cy="5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39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.edu/fisi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estudisuniversitaris.gencat.ca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340768"/>
            <a:ext cx="6083300" cy="391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69325" cy="1512888"/>
          </a:xfrm>
        </p:spPr>
        <p:txBody>
          <a:bodyPr/>
          <a:lstStyle/>
          <a:p>
            <a:pPr eaLnBrk="1" hangingPunct="1"/>
            <a:r>
              <a:rPr lang="ca-ES" sz="4000" b="1" dirty="0" smtClean="0">
                <a:solidFill>
                  <a:schemeClr val="tx1"/>
                </a:solidFill>
              </a:rPr>
              <a:t>FACULTAT DE FÍSICA</a:t>
            </a:r>
          </a:p>
        </p:txBody>
      </p:sp>
      <p:pic>
        <p:nvPicPr>
          <p:cNvPr id="1026" name="Picture 2" descr="D:\Documents\Departament\Logos i imatges\Logos Oficials\logoBKC_cat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3276980" y="5445224"/>
            <a:ext cx="2354317" cy="9916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2" name="AutoShape 2"/>
          <p:cNvCxnSpPr>
            <a:cxnSpLocks noChangeShapeType="1"/>
          </p:cNvCxnSpPr>
          <p:nvPr/>
        </p:nvCxnSpPr>
        <p:spPr bwMode="auto">
          <a:xfrm>
            <a:off x="0" y="5876925"/>
            <a:ext cx="91440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46100"/>
            <a:ext cx="8229600" cy="866775"/>
          </a:xfrm>
          <a:noFill/>
        </p:spPr>
        <p:txBody>
          <a:bodyPr anchorCtr="1"/>
          <a:lstStyle/>
          <a:p>
            <a:pPr eaLnBrk="1" hangingPunct="1"/>
            <a:r>
              <a:rPr lang="ca-ES" b="1" dirty="0" smtClean="0">
                <a:solidFill>
                  <a:schemeClr val="tx1"/>
                </a:solidFill>
              </a:rPr>
              <a:t>Quina feina fan els físics?</a:t>
            </a:r>
            <a:endParaRPr lang="ca-ES" dirty="0" smtClean="0">
              <a:solidFill>
                <a:schemeClr val="tx1"/>
              </a:solidFill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57200" y="1772816"/>
            <a:ext cx="8229600" cy="3269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accent2"/>
              </a:buClr>
              <a:buChar char="•"/>
            </a:pPr>
            <a:r>
              <a:rPr lang="ca-ES" sz="2400" dirty="0">
                <a:solidFill>
                  <a:schemeClr val="tx1"/>
                </a:solidFill>
              </a:rPr>
              <a:t>Activitats relacionades amb la recerca i la docència: aquestes activitats no queden limitades a l'àmbit estricte de la física.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accent2"/>
              </a:buClr>
              <a:buChar char="•"/>
            </a:pPr>
            <a:endParaRPr lang="ca-ES" sz="2400" dirty="0">
              <a:solidFill>
                <a:schemeClr val="tx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accent2"/>
              </a:buClr>
              <a:buChar char="•"/>
            </a:pPr>
            <a:r>
              <a:rPr lang="ca-ES" sz="2400" dirty="0">
                <a:solidFill>
                  <a:schemeClr val="tx1"/>
                </a:solidFill>
              </a:rPr>
              <a:t>El físic és important en qualsevol equip </a:t>
            </a:r>
            <a:r>
              <a:rPr lang="ca-ES" sz="2400" dirty="0" err="1">
                <a:solidFill>
                  <a:schemeClr val="tx1"/>
                </a:solidFill>
              </a:rPr>
              <a:t>científico</a:t>
            </a:r>
            <a:r>
              <a:rPr lang="ca-ES" sz="2400" dirty="0">
                <a:solidFill>
                  <a:schemeClr val="tx1"/>
                </a:solidFill>
              </a:rPr>
              <a:t>-tècnic interdisciplinari, ja que aportarà la seva formació en la metodologia científica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accent2"/>
              </a:buClr>
              <a:buChar char="•"/>
            </a:pPr>
            <a:endParaRPr lang="ca-E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sz="4000" b="1" smtClean="0">
                <a:solidFill>
                  <a:schemeClr val="tx1"/>
                </a:solidFill>
              </a:rPr>
              <a:t>Sortides professionals (I)</a:t>
            </a:r>
            <a:br>
              <a:rPr lang="ca-ES" sz="4000" b="1" smtClean="0">
                <a:solidFill>
                  <a:schemeClr val="tx1"/>
                </a:solidFill>
              </a:rPr>
            </a:br>
            <a:endParaRPr lang="ca-ES" sz="4000" b="1" smtClean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79524"/>
            <a:ext cx="8013700" cy="4741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Recerca fonamental o aplicada en centres acadèmics i de recerca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Recerca i desenvolupament en indústries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Docència a diferents nivells: educació secundària, universitat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Serveis meteorològics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Geofísica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Sanitat: física hospitalària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Medi ambient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Física nuclear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Empreses d’informàtica</a:t>
            </a:r>
          </a:p>
          <a:p>
            <a:pPr eaLnBrk="1" hangingPunct="1">
              <a:lnSpc>
                <a:spcPct val="90000"/>
              </a:lnSpc>
              <a:buClr>
                <a:srgbClr val="EF7903"/>
              </a:buClr>
            </a:pPr>
            <a:r>
              <a:rPr lang="ca-ES" sz="2400" smtClean="0">
                <a:latin typeface="Arial" pitchFamily="34" charset="0"/>
                <a:cs typeface="Arial" pitchFamily="34" charset="0"/>
              </a:rPr>
              <a:t>Empreses de telecomunicacions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b="1" smtClean="0">
                <a:solidFill>
                  <a:schemeClr val="tx1"/>
                </a:solidFill>
              </a:rPr>
              <a:t>Sortides professionals (II)</a:t>
            </a:r>
            <a:br>
              <a:rPr lang="es-ES" sz="4000" b="1" smtClean="0">
                <a:solidFill>
                  <a:schemeClr val="tx1"/>
                </a:solidFill>
              </a:rPr>
            </a:br>
            <a:endParaRPr lang="es-ES" sz="4000" b="1" smtClean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906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FontTx/>
              <a:buNone/>
            </a:pPr>
            <a:endParaRPr lang="es-ES" sz="2000" b="1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EF7903"/>
              </a:buClr>
            </a:pPr>
            <a:r>
              <a:rPr lang="ca-ES" sz="2400" dirty="0" smtClean="0">
                <a:latin typeface="Arial" pitchFamily="34" charset="0"/>
                <a:cs typeface="Arial" pitchFamily="34" charset="0"/>
              </a:rPr>
              <a:t>Empreses d’aeronàutica</a:t>
            </a:r>
          </a:p>
          <a:p>
            <a:pPr eaLnBrk="1" hangingPunct="1">
              <a:lnSpc>
                <a:spcPct val="80000"/>
              </a:lnSpc>
              <a:buClr>
                <a:srgbClr val="EF7903"/>
              </a:buClr>
            </a:pPr>
            <a:r>
              <a:rPr lang="ca-ES" sz="2400" dirty="0" smtClean="0">
                <a:latin typeface="Arial" pitchFamily="34" charset="0"/>
                <a:cs typeface="Arial" pitchFamily="34" charset="0"/>
              </a:rPr>
              <a:t>Direcció o cap de producció</a:t>
            </a:r>
          </a:p>
          <a:p>
            <a:pPr eaLnBrk="1" hangingPunct="1">
              <a:lnSpc>
                <a:spcPct val="80000"/>
              </a:lnSpc>
              <a:buClr>
                <a:srgbClr val="EF7903"/>
              </a:buClr>
            </a:pPr>
            <a:r>
              <a:rPr lang="ca-ES" sz="2400" dirty="0" smtClean="0">
                <a:latin typeface="Arial" pitchFamily="34" charset="0"/>
                <a:cs typeface="Arial" pitchFamily="34" charset="0"/>
              </a:rPr>
              <a:t>Control de qualitat en indústries i serveis</a:t>
            </a:r>
          </a:p>
          <a:p>
            <a:pPr eaLnBrk="1" hangingPunct="1">
              <a:lnSpc>
                <a:spcPct val="80000"/>
              </a:lnSpc>
              <a:buClr>
                <a:srgbClr val="EF7903"/>
              </a:buClr>
            </a:pPr>
            <a:r>
              <a:rPr lang="ca-ES" sz="2400" dirty="0" smtClean="0">
                <a:latin typeface="Arial" pitchFamily="34" charset="0"/>
                <a:cs typeface="Arial" pitchFamily="34" charset="0"/>
              </a:rPr>
              <a:t>Consultories tecnològiques i auditories</a:t>
            </a:r>
          </a:p>
          <a:p>
            <a:pPr eaLnBrk="1" hangingPunct="1">
              <a:lnSpc>
                <a:spcPct val="80000"/>
              </a:lnSpc>
              <a:buClr>
                <a:srgbClr val="EF7903"/>
              </a:buClr>
            </a:pPr>
            <a:r>
              <a:rPr lang="ca-ES" sz="2400" dirty="0" smtClean="0">
                <a:latin typeface="Arial" pitchFamily="34" charset="0"/>
                <a:cs typeface="Arial" pitchFamily="34" charset="0"/>
              </a:rPr>
              <a:t>Assessoria científica en el sector del comerç: material de laboratori, editorials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Tx/>
              <a:buNone/>
            </a:pPr>
            <a:endParaRPr lang="ca-ES" sz="2400" b="1" dirty="0" smtClean="0">
              <a:latin typeface="Arial Narrow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ca-E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L'ocupació dels físics és quasi total: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ca-E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incidència de l’atur és molt baixa.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ca-ES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ca-E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Tres de cada quatre físics tornarien a estudiar la mateixa carrera.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ca-ES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ca-E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El 85 % tornaria a cursar la carrera en la mateixa Universitat.</a:t>
            </a:r>
            <a:endParaRPr lang="es-ES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ca-ES" b="1" dirty="0" smtClean="0">
                <a:solidFill>
                  <a:srgbClr val="002060"/>
                </a:solidFill>
              </a:rPr>
              <a:t>El Pla</a:t>
            </a:r>
            <a:r>
              <a:rPr lang="ca-ES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ca-ES" b="1" dirty="0" smtClean="0">
                <a:solidFill>
                  <a:srgbClr val="002060"/>
                </a:solidFill>
              </a:rPr>
              <a:t>d’estudis</a:t>
            </a:r>
            <a:endParaRPr lang="es-ES" b="1" dirty="0" smtClean="0">
              <a:solidFill>
                <a:srgbClr val="00206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052736"/>
            <a:ext cx="8280400" cy="468052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r>
              <a:rPr lang="ca-ES" sz="2400" dirty="0" smtClean="0"/>
              <a:t>Títol adaptat a l’Espai Europeu d’Educació Superior (EEES).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r>
              <a:rPr lang="ca-ES" sz="2400" b="1" dirty="0" smtClean="0">
                <a:solidFill>
                  <a:srgbClr val="EF7903"/>
                </a:solidFill>
              </a:rPr>
              <a:t>240 crèdits</a:t>
            </a:r>
            <a:r>
              <a:rPr lang="ca-ES" sz="2400" dirty="0" smtClean="0">
                <a:solidFill>
                  <a:srgbClr val="F04C02"/>
                </a:solidFill>
              </a:rPr>
              <a:t> </a:t>
            </a:r>
            <a:r>
              <a:rPr lang="ca-ES" sz="2400" dirty="0" smtClean="0"/>
              <a:t>ECTS.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r>
              <a:rPr lang="ca-ES" sz="2400" b="1" dirty="0" smtClean="0">
                <a:solidFill>
                  <a:srgbClr val="EF7903"/>
                </a:solidFill>
              </a:rPr>
              <a:t>8 semestres</a:t>
            </a:r>
            <a:r>
              <a:rPr lang="ca-ES" sz="2400" dirty="0" smtClean="0"/>
              <a:t> acadèmics (quatre anys). 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r>
              <a:rPr lang="ca-ES" sz="2800" b="1" dirty="0" smtClean="0">
                <a:solidFill>
                  <a:srgbClr val="0066FF"/>
                </a:solidFill>
              </a:rPr>
              <a:t>Docència en els dos semestres per assignatures obligatòries o molt nombroses. Matrícula semestral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  <a:buClr>
                <a:schemeClr val="bg2"/>
              </a:buClr>
            </a:pPr>
            <a:r>
              <a:rPr lang="ca-ES" sz="2400" dirty="0" smtClean="0"/>
              <a:t>Grups de matí i tarda. </a:t>
            </a:r>
            <a:endParaRPr lang="es-ES" sz="24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b="1" smtClean="0">
                <a:solidFill>
                  <a:srgbClr val="002060"/>
                </a:solidFill>
              </a:rPr>
              <a:t>El Pla d’estudis</a:t>
            </a:r>
            <a:endParaRPr lang="es-ES" b="1" smtClean="0">
              <a:solidFill>
                <a:srgbClr val="00206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80400" cy="4105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2"/>
              </a:buClr>
            </a:pPr>
            <a:r>
              <a:rPr lang="ca-ES" sz="2800" smtClean="0"/>
              <a:t>Al tercer curs, es pot escollir entre dues mencions:</a:t>
            </a:r>
          </a:p>
          <a:p>
            <a:pPr lvl="1" eaLnBrk="1" hangingPunct="1">
              <a:lnSpc>
                <a:spcPct val="90000"/>
              </a:lnSpc>
              <a:buClr>
                <a:schemeClr val="bg2"/>
              </a:buClr>
            </a:pPr>
            <a:r>
              <a:rPr lang="ca-ES" b="1" smtClean="0">
                <a:solidFill>
                  <a:srgbClr val="0070C0"/>
                </a:solidFill>
              </a:rPr>
              <a:t>Menció Fonamental </a:t>
            </a:r>
          </a:p>
          <a:p>
            <a:pPr lvl="1" eaLnBrk="1" hangingPunct="1">
              <a:lnSpc>
                <a:spcPct val="90000"/>
              </a:lnSpc>
              <a:buClr>
                <a:schemeClr val="bg2"/>
              </a:buClr>
            </a:pPr>
            <a:r>
              <a:rPr lang="ca-ES" b="1" smtClean="0">
                <a:solidFill>
                  <a:srgbClr val="0070C0"/>
                </a:solidFill>
              </a:rPr>
              <a:t>Menció Aplicada </a:t>
            </a:r>
          </a:p>
          <a:p>
            <a:pPr lvl="1" eaLnBrk="1" hangingPunct="1">
              <a:lnSpc>
                <a:spcPct val="90000"/>
              </a:lnSpc>
              <a:buClr>
                <a:schemeClr val="bg2"/>
              </a:buClr>
              <a:buFontTx/>
              <a:buNone/>
            </a:pPr>
            <a:r>
              <a:rPr lang="ca-ES" smtClean="0"/>
              <a:t>(possibilitat de fer un “Minor” en Matemàtiques)</a:t>
            </a:r>
          </a:p>
          <a:p>
            <a:pPr lvl="1" eaLnBrk="1" hangingPunct="1">
              <a:lnSpc>
                <a:spcPct val="90000"/>
              </a:lnSpc>
              <a:buClr>
                <a:schemeClr val="bg2"/>
              </a:buClr>
              <a:buFontTx/>
              <a:buNone/>
            </a:pPr>
            <a:endParaRPr lang="ca-ES" smtClean="0"/>
          </a:p>
          <a:p>
            <a:pPr eaLnBrk="1" hangingPunct="1">
              <a:lnSpc>
                <a:spcPct val="90000"/>
              </a:lnSpc>
            </a:pPr>
            <a:r>
              <a:rPr lang="ca-ES" sz="2800" smtClean="0"/>
              <a:t>Sistema de crèdits ECTS, basat en la feina feta per l’estudiant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a-ES" smtClean="0"/>
              <a:t>		(1 crèdit  -  25 hores de feina)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lecha derecha"/>
          <p:cNvSpPr/>
          <p:nvPr/>
        </p:nvSpPr>
        <p:spPr bwMode="auto">
          <a:xfrm rot="5400000">
            <a:off x="1115616" y="2447017"/>
            <a:ext cx="2160240" cy="7200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SzTx/>
              <a:buFont typeface="Arial" charset="0"/>
              <a:buChar char="●"/>
              <a:tabLst/>
            </a:pPr>
            <a:endParaRPr kumimoji="0" lang="ca-ES" sz="2800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14 Flecha derecha"/>
          <p:cNvSpPr/>
          <p:nvPr/>
        </p:nvSpPr>
        <p:spPr bwMode="auto">
          <a:xfrm rot="5400000">
            <a:off x="5940152" y="2440171"/>
            <a:ext cx="2160240" cy="7200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SzTx/>
              <a:buFont typeface="Arial" charset="0"/>
              <a:buChar char="●"/>
              <a:tabLst/>
            </a:pPr>
            <a:endParaRPr kumimoji="0" lang="ca-ES" sz="2800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600" y="116632"/>
            <a:ext cx="7416824" cy="1692771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66FF"/>
                </a:solidFill>
              </a:rPr>
              <a:t>Dos primers anys (120 </a:t>
            </a:r>
            <a:r>
              <a:rPr lang="ca-ES" dirty="0" err="1" smtClean="0">
                <a:solidFill>
                  <a:srgbClr val="0066FF"/>
                </a:solidFill>
              </a:rPr>
              <a:t>cr</a:t>
            </a:r>
            <a:r>
              <a:rPr lang="ca-ES" dirty="0" smtClean="0">
                <a:solidFill>
                  <a:srgbClr val="0066FF"/>
                </a:solidFill>
              </a:rPr>
              <a:t>)</a:t>
            </a:r>
          </a:p>
          <a:p>
            <a:pPr>
              <a:buNone/>
            </a:pPr>
            <a:r>
              <a:rPr lang="ca-ES" dirty="0" smtClean="0">
                <a:solidFill>
                  <a:srgbClr val="0066FF"/>
                </a:solidFill>
              </a:rPr>
              <a:t>Matèries de Física Clàssica</a:t>
            </a:r>
          </a:p>
          <a:p>
            <a:pPr>
              <a:buNone/>
            </a:pPr>
            <a:r>
              <a:rPr lang="ca-ES" sz="2200" dirty="0" smtClean="0">
                <a:solidFill>
                  <a:schemeClr val="tx1"/>
                </a:solidFill>
              </a:rPr>
              <a:t>Mecànica, Termodinàmica, electromagnetisme, òptica; Fonaments matemàtics;..</a:t>
            </a:r>
            <a:endParaRPr lang="ca-ES" sz="2200" dirty="0">
              <a:solidFill>
                <a:schemeClr val="tx1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 bwMode="auto">
          <a:xfrm>
            <a:off x="971600" y="620688"/>
            <a:ext cx="7416824" cy="0"/>
          </a:xfrm>
          <a:prstGeom prst="line">
            <a:avLst/>
          </a:prstGeom>
          <a:noFill/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16 Grupo"/>
          <p:cNvGrpSpPr/>
          <p:nvPr/>
        </p:nvGrpSpPr>
        <p:grpSpPr>
          <a:xfrm>
            <a:off x="21945" y="1957743"/>
            <a:ext cx="5424661" cy="2268313"/>
            <a:chOff x="11435" y="1957743"/>
            <a:chExt cx="5424661" cy="2268313"/>
          </a:xfrm>
        </p:grpSpPr>
        <p:sp>
          <p:nvSpPr>
            <p:cNvPr id="5" name="4 CuadroTexto"/>
            <p:cNvSpPr txBox="1"/>
            <p:nvPr/>
          </p:nvSpPr>
          <p:spPr>
            <a:xfrm>
              <a:off x="11435" y="1957743"/>
              <a:ext cx="5400600" cy="226831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ca-ES" dirty="0" smtClean="0">
                  <a:solidFill>
                    <a:srgbClr val="0066FF"/>
                  </a:solidFill>
                </a:rPr>
                <a:t>Dos anys (120 </a:t>
              </a:r>
              <a:r>
                <a:rPr lang="ca-ES" dirty="0" err="1" smtClean="0">
                  <a:solidFill>
                    <a:srgbClr val="0066FF"/>
                  </a:solidFill>
                </a:rPr>
                <a:t>cr</a:t>
              </a:r>
              <a:r>
                <a:rPr lang="ca-ES" dirty="0" smtClean="0">
                  <a:solidFill>
                    <a:srgbClr val="0066FF"/>
                  </a:solidFill>
                </a:rPr>
                <a:t>)</a:t>
              </a:r>
            </a:p>
            <a:p>
              <a:pPr>
                <a:buNone/>
              </a:pPr>
              <a:r>
                <a:rPr lang="ca-ES" sz="2400" dirty="0" smtClean="0">
                  <a:solidFill>
                    <a:srgbClr val="C00000"/>
                  </a:solidFill>
                </a:rPr>
                <a:t>MENCIÓ FONAMENTAL</a:t>
              </a:r>
            </a:p>
            <a:p>
              <a:pPr>
                <a:buNone/>
              </a:pPr>
              <a:r>
                <a:rPr lang="ca-ES" dirty="0">
                  <a:solidFill>
                    <a:srgbClr val="0066FF"/>
                  </a:solidFill>
                </a:rPr>
                <a:t>Matèries de Física moderna</a:t>
              </a:r>
            </a:p>
            <a:p>
              <a:pPr>
                <a:buNone/>
              </a:pPr>
              <a:r>
                <a:rPr lang="ca-ES" sz="2200" dirty="0">
                  <a:solidFill>
                    <a:schemeClr val="tx1"/>
                  </a:solidFill>
                </a:rPr>
                <a:t>Mecànica Quàntica, Estat sòlid; </a:t>
              </a:r>
            </a:p>
            <a:p>
              <a:pPr>
                <a:buNone/>
              </a:pPr>
              <a:r>
                <a:rPr lang="ca-ES" sz="2200" dirty="0">
                  <a:solidFill>
                    <a:schemeClr val="tx1"/>
                  </a:solidFill>
                </a:rPr>
                <a:t>Astrofísica; Atòmica; Nuclear; ...</a:t>
              </a:r>
            </a:p>
          </p:txBody>
        </p:sp>
        <p:cxnSp>
          <p:nvCxnSpPr>
            <p:cNvPr id="9" name="8 Conector recto"/>
            <p:cNvCxnSpPr/>
            <p:nvPr/>
          </p:nvCxnSpPr>
          <p:spPr bwMode="auto">
            <a:xfrm>
              <a:off x="35496" y="2420888"/>
              <a:ext cx="5400600" cy="0"/>
            </a:xfrm>
            <a:prstGeom prst="line">
              <a:avLst/>
            </a:prstGeom>
            <a:noFill/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18 Grupo"/>
          <p:cNvGrpSpPr/>
          <p:nvPr/>
        </p:nvGrpSpPr>
        <p:grpSpPr>
          <a:xfrm>
            <a:off x="3347864" y="3887177"/>
            <a:ext cx="5616624" cy="2000548"/>
            <a:chOff x="3347864" y="3887177"/>
            <a:chExt cx="5616624" cy="2000548"/>
          </a:xfrm>
        </p:grpSpPr>
        <p:sp>
          <p:nvSpPr>
            <p:cNvPr id="11" name="10 CuadroTexto"/>
            <p:cNvSpPr txBox="1"/>
            <p:nvPr/>
          </p:nvSpPr>
          <p:spPr>
            <a:xfrm>
              <a:off x="3347864" y="3887177"/>
              <a:ext cx="5616624" cy="2000548"/>
            </a:xfrm>
            <a:prstGeom prst="rect">
              <a:avLst/>
            </a:prstGeom>
            <a:solidFill>
              <a:srgbClr val="DFFE90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ca-ES" dirty="0" smtClean="0">
                  <a:solidFill>
                    <a:srgbClr val="0066FF"/>
                  </a:solidFill>
                </a:rPr>
                <a:t>Dos anys (120 </a:t>
              </a:r>
              <a:r>
                <a:rPr lang="ca-ES" dirty="0" err="1" smtClean="0">
                  <a:solidFill>
                    <a:srgbClr val="0066FF"/>
                  </a:solidFill>
                </a:rPr>
                <a:t>cr</a:t>
              </a:r>
              <a:r>
                <a:rPr lang="ca-ES" dirty="0" smtClean="0">
                  <a:solidFill>
                    <a:srgbClr val="0066FF"/>
                  </a:solidFill>
                </a:rPr>
                <a:t>)</a:t>
              </a:r>
            </a:p>
            <a:p>
              <a:pPr>
                <a:buNone/>
              </a:pPr>
              <a:r>
                <a:rPr lang="ca-ES" sz="2400" dirty="0" smtClean="0">
                  <a:solidFill>
                    <a:srgbClr val="C00000"/>
                  </a:solidFill>
                </a:rPr>
                <a:t>MENCIÓ APLICADA</a:t>
              </a:r>
            </a:p>
            <a:p>
              <a:pPr>
                <a:buNone/>
              </a:pPr>
              <a:r>
                <a:rPr lang="ca-ES" dirty="0">
                  <a:solidFill>
                    <a:srgbClr val="0066FF"/>
                  </a:solidFill>
                </a:rPr>
                <a:t>Matèries de </a:t>
              </a:r>
              <a:r>
                <a:rPr lang="ca-ES" dirty="0" smtClean="0">
                  <a:solidFill>
                    <a:srgbClr val="0066FF"/>
                  </a:solidFill>
                </a:rPr>
                <a:t>Física-Tecnologia</a:t>
              </a:r>
            </a:p>
            <a:p>
              <a:pPr>
                <a:buNone/>
              </a:pPr>
              <a:r>
                <a:rPr lang="ca-ES" sz="2200" dirty="0">
                  <a:solidFill>
                    <a:schemeClr val="tx1"/>
                  </a:solidFill>
                </a:rPr>
                <a:t>Estat sòlid; </a:t>
              </a:r>
              <a:r>
                <a:rPr lang="ca-ES" sz="2200" dirty="0" smtClean="0">
                  <a:solidFill>
                    <a:schemeClr val="tx1"/>
                  </a:solidFill>
                </a:rPr>
                <a:t>Tec. </a:t>
              </a:r>
              <a:r>
                <a:rPr lang="ca-ES" sz="2200" dirty="0" err="1" smtClean="0">
                  <a:solidFill>
                    <a:schemeClr val="tx1"/>
                  </a:solidFill>
                </a:rPr>
                <a:t>Electromag</a:t>
              </a:r>
              <a:r>
                <a:rPr lang="ca-ES" sz="2200" dirty="0">
                  <a:solidFill>
                    <a:schemeClr val="tx1"/>
                  </a:solidFill>
                </a:rPr>
                <a:t>.; Fotònica; Electrònica</a:t>
              </a:r>
              <a:r>
                <a:rPr lang="ca-ES" sz="2200" dirty="0" smtClean="0">
                  <a:solidFill>
                    <a:schemeClr val="tx1"/>
                  </a:solidFill>
                </a:rPr>
                <a:t>; Energia; Geofísica;..</a:t>
              </a:r>
              <a:endParaRPr lang="ca-E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 bwMode="auto">
            <a:xfrm>
              <a:off x="3347864" y="4362658"/>
              <a:ext cx="5616624" cy="0"/>
            </a:xfrm>
            <a:prstGeom prst="line">
              <a:avLst/>
            </a:prstGeom>
            <a:noFill/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15 CuadroTexto"/>
          <p:cNvSpPr txBox="1"/>
          <p:nvPr/>
        </p:nvSpPr>
        <p:spPr>
          <a:xfrm>
            <a:off x="35496" y="4797152"/>
            <a:ext cx="2383101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GRAU de FÍSICA</a:t>
            </a:r>
            <a:endParaRPr lang="ca-ES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555875" y="6165304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ca-ES" sz="2000" b="1" dirty="0">
                <a:solidFill>
                  <a:srgbClr val="C00000"/>
                </a:solidFill>
              </a:rPr>
              <a:t>TREBALL </a:t>
            </a:r>
            <a:r>
              <a:rPr lang="ca-ES" sz="2000" b="1" dirty="0" smtClean="0">
                <a:solidFill>
                  <a:srgbClr val="C00000"/>
                </a:solidFill>
              </a:rPr>
              <a:t>FI DE </a:t>
            </a:r>
            <a:r>
              <a:rPr lang="ca-ES" sz="2000" b="1" dirty="0">
                <a:solidFill>
                  <a:srgbClr val="C00000"/>
                </a:solidFill>
              </a:rPr>
              <a:t>GRAU </a:t>
            </a:r>
            <a:r>
              <a:rPr lang="ca-ES" sz="2000" b="1" dirty="0" smtClean="0">
                <a:solidFill>
                  <a:srgbClr val="C00000"/>
                </a:solidFill>
              </a:rPr>
              <a:t>(6 </a:t>
            </a:r>
            <a:r>
              <a:rPr lang="ca-ES" sz="2000" b="1" dirty="0">
                <a:solidFill>
                  <a:srgbClr val="C00000"/>
                </a:solidFill>
              </a:rPr>
              <a:t>crèdits)</a:t>
            </a:r>
            <a:endParaRPr lang="es-E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buClrTx/>
              <a:buFontTx/>
              <a:buNone/>
            </a:pPr>
            <a:r>
              <a:rPr lang="ca-ES" sz="4400">
                <a:solidFill>
                  <a:schemeClr val="tx1"/>
                </a:solidFill>
              </a:rPr>
              <a:t>El Pla d’estudis</a:t>
            </a:r>
            <a:endParaRPr lang="es-ES" sz="4400">
              <a:solidFill>
                <a:schemeClr val="tx1"/>
              </a:solidFill>
            </a:endParaRP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062082"/>
            <a:ext cx="5832053" cy="4987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83407" y="1988840"/>
            <a:ext cx="7416824" cy="2492990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endParaRPr lang="ca-ES" dirty="0" smtClean="0">
              <a:solidFill>
                <a:srgbClr val="0066FF"/>
              </a:solidFill>
            </a:endParaRPr>
          </a:p>
          <a:p>
            <a:pPr>
              <a:buNone/>
            </a:pPr>
            <a:r>
              <a:rPr lang="ca-ES" dirty="0" smtClean="0">
                <a:solidFill>
                  <a:srgbClr val="0066FF"/>
                </a:solidFill>
              </a:rPr>
              <a:t>Doble titulació</a:t>
            </a:r>
          </a:p>
          <a:p>
            <a:pPr>
              <a:buNone/>
            </a:pPr>
            <a:endParaRPr lang="ca-ES" dirty="0" smtClean="0">
              <a:solidFill>
                <a:srgbClr val="0066FF"/>
              </a:solidFill>
            </a:endParaRPr>
          </a:p>
          <a:p>
            <a:pPr>
              <a:buNone/>
            </a:pPr>
            <a:r>
              <a:rPr lang="ca-ES" sz="3600" dirty="0" smtClean="0">
                <a:solidFill>
                  <a:srgbClr val="0066FF"/>
                </a:solidFill>
              </a:rPr>
              <a:t>FÍSICA – MATEMÀTIQUES</a:t>
            </a:r>
          </a:p>
          <a:p>
            <a:pPr>
              <a:buNone/>
            </a:pPr>
            <a:endParaRPr lang="ca-E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lecha derecha"/>
          <p:cNvSpPr/>
          <p:nvPr/>
        </p:nvSpPr>
        <p:spPr bwMode="auto">
          <a:xfrm rot="5400000">
            <a:off x="2808821" y="3150986"/>
            <a:ext cx="3526357" cy="7200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SzTx/>
              <a:buFont typeface="Arial" charset="0"/>
              <a:buChar char="●"/>
              <a:tabLst/>
            </a:pPr>
            <a:endParaRPr kumimoji="0" lang="ca-ES" sz="2800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552" y="116632"/>
            <a:ext cx="8208912" cy="1631216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66FF"/>
                </a:solidFill>
              </a:rPr>
              <a:t>Tres primers anys (180 </a:t>
            </a:r>
            <a:r>
              <a:rPr lang="ca-ES" dirty="0" err="1" smtClean="0">
                <a:solidFill>
                  <a:srgbClr val="0066FF"/>
                </a:solidFill>
              </a:rPr>
              <a:t>cr</a:t>
            </a:r>
            <a:r>
              <a:rPr lang="ca-ES" dirty="0" smtClean="0">
                <a:solidFill>
                  <a:srgbClr val="0066FF"/>
                </a:solidFill>
              </a:rPr>
              <a:t>)</a:t>
            </a:r>
          </a:p>
          <a:p>
            <a:pPr>
              <a:buNone/>
            </a:pPr>
            <a:r>
              <a:rPr lang="ca-ES" dirty="0" smtClean="0">
                <a:solidFill>
                  <a:srgbClr val="C00000"/>
                </a:solidFill>
              </a:rPr>
              <a:t>Matèries bàsiques de Física i Matemàtiques</a:t>
            </a:r>
          </a:p>
          <a:p>
            <a:pPr>
              <a:buNone/>
            </a:pPr>
            <a:r>
              <a:rPr lang="ca-ES" sz="2200" dirty="0" err="1" smtClean="0">
                <a:solidFill>
                  <a:schemeClr val="accent6">
                    <a:lumMod val="75000"/>
                  </a:schemeClr>
                </a:solidFill>
              </a:rPr>
              <a:t>Mecànica;Termodinàmica</a:t>
            </a:r>
            <a:r>
              <a:rPr lang="ca-ES" sz="2200" dirty="0">
                <a:solidFill>
                  <a:schemeClr val="accent6">
                    <a:lumMod val="75000"/>
                  </a:schemeClr>
                </a:solidFill>
              </a:rPr>
              <a:t>;</a:t>
            </a:r>
            <a:r>
              <a:rPr lang="ca-ES" sz="2200" dirty="0" smtClean="0">
                <a:solidFill>
                  <a:schemeClr val="accent6">
                    <a:lumMod val="75000"/>
                  </a:schemeClr>
                </a:solidFill>
              </a:rPr>
              <a:t> EM, </a:t>
            </a:r>
            <a:r>
              <a:rPr lang="ca-ES" sz="2200" dirty="0">
                <a:solidFill>
                  <a:schemeClr val="accent6">
                    <a:lumMod val="75000"/>
                  </a:schemeClr>
                </a:solidFill>
              </a:rPr>
              <a:t>Ò</a:t>
            </a:r>
            <a:r>
              <a:rPr lang="ca-ES" sz="2200" dirty="0" smtClean="0">
                <a:solidFill>
                  <a:schemeClr val="accent6">
                    <a:lumMod val="75000"/>
                  </a:schemeClr>
                </a:solidFill>
              </a:rPr>
              <a:t>ptica; </a:t>
            </a:r>
            <a:r>
              <a:rPr lang="ca-ES" sz="2200" dirty="0" smtClean="0">
                <a:solidFill>
                  <a:srgbClr val="00B050"/>
                </a:solidFill>
              </a:rPr>
              <a:t>Àlgebra; Anàlisi; Càlcul; Geometria; Estadística;...</a:t>
            </a:r>
            <a:endParaRPr lang="ca-ES" sz="2200" dirty="0">
              <a:solidFill>
                <a:srgbClr val="00B050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 bwMode="auto">
          <a:xfrm>
            <a:off x="971600" y="610178"/>
            <a:ext cx="7416824" cy="0"/>
          </a:xfrm>
          <a:prstGeom prst="line">
            <a:avLst/>
          </a:prstGeom>
          <a:noFill/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16 Grupo"/>
          <p:cNvGrpSpPr/>
          <p:nvPr/>
        </p:nvGrpSpPr>
        <p:grpSpPr>
          <a:xfrm>
            <a:off x="107504" y="2060848"/>
            <a:ext cx="8928992" cy="1938992"/>
            <a:chOff x="-532024" y="1957743"/>
            <a:chExt cx="5968120" cy="1938992"/>
          </a:xfrm>
        </p:grpSpPr>
        <p:sp>
          <p:nvSpPr>
            <p:cNvPr id="5" name="4 CuadroTexto"/>
            <p:cNvSpPr txBox="1"/>
            <p:nvPr/>
          </p:nvSpPr>
          <p:spPr>
            <a:xfrm>
              <a:off x="-532024" y="1957743"/>
              <a:ext cx="5944060" cy="19389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ca-ES" dirty="0" smtClean="0">
                  <a:solidFill>
                    <a:srgbClr val="0066FF"/>
                  </a:solidFill>
                </a:rPr>
                <a:t>Dos anys </a:t>
              </a:r>
            </a:p>
            <a:p>
              <a:pPr>
                <a:buNone/>
              </a:pPr>
              <a:endParaRPr lang="ca-ES" sz="2400" dirty="0" smtClean="0">
                <a:solidFill>
                  <a:srgbClr val="C00000"/>
                </a:solidFill>
              </a:endParaRPr>
            </a:p>
            <a:p>
              <a:pPr>
                <a:buNone/>
              </a:pPr>
              <a:r>
                <a:rPr lang="ca-ES" sz="2400" dirty="0" smtClean="0">
                  <a:solidFill>
                    <a:srgbClr val="C00000"/>
                  </a:solidFill>
                </a:rPr>
                <a:t>MENCIÓ FONAMENTAL – MATEMÀTIQUES AVANÇADES</a:t>
              </a:r>
            </a:p>
            <a:p>
              <a:pPr>
                <a:buNone/>
              </a:pPr>
              <a:r>
                <a:rPr lang="ca-ES" sz="2200" dirty="0" smtClean="0">
                  <a:solidFill>
                    <a:schemeClr val="accent6">
                      <a:lumMod val="75000"/>
                    </a:schemeClr>
                  </a:solidFill>
                </a:rPr>
                <a:t>Mecànica </a:t>
              </a:r>
              <a:r>
                <a:rPr lang="ca-ES" sz="2200" dirty="0">
                  <a:solidFill>
                    <a:schemeClr val="accent6">
                      <a:lumMod val="75000"/>
                    </a:schemeClr>
                  </a:solidFill>
                </a:rPr>
                <a:t>Quàntica; Estat sòlid; Astrofísica; Atòmica; Nuclear</a:t>
              </a:r>
              <a:r>
                <a:rPr lang="ca-ES" sz="2200" dirty="0">
                  <a:solidFill>
                    <a:schemeClr val="tx1"/>
                  </a:solidFill>
                </a:rPr>
                <a:t>; </a:t>
              </a:r>
              <a:r>
                <a:rPr lang="ca-ES" sz="2200" dirty="0">
                  <a:solidFill>
                    <a:srgbClr val="00B050"/>
                  </a:solidFill>
                </a:rPr>
                <a:t>Geometria </a:t>
              </a:r>
              <a:r>
                <a:rPr lang="ca-ES" sz="2200" dirty="0" err="1">
                  <a:solidFill>
                    <a:srgbClr val="00B050"/>
                  </a:solidFill>
                </a:rPr>
                <a:t>Dif</a:t>
              </a:r>
              <a:r>
                <a:rPr lang="ca-ES" sz="2200" dirty="0">
                  <a:solidFill>
                    <a:srgbClr val="00B050"/>
                  </a:solidFill>
                </a:rPr>
                <a:t>.; Anàlisi complexa; Topologia; </a:t>
              </a:r>
              <a:r>
                <a:rPr lang="ca-ES" sz="2200" dirty="0" err="1">
                  <a:solidFill>
                    <a:srgbClr val="00B050"/>
                  </a:solidFill>
                </a:rPr>
                <a:t>Mèt</a:t>
              </a:r>
              <a:r>
                <a:rPr lang="ca-ES" sz="2200" dirty="0">
                  <a:solidFill>
                    <a:srgbClr val="00B050"/>
                  </a:solidFill>
                </a:rPr>
                <a:t>. Numèrics</a:t>
              </a:r>
            </a:p>
          </p:txBody>
        </p:sp>
        <p:cxnSp>
          <p:nvCxnSpPr>
            <p:cNvPr id="9" name="8 Conector recto"/>
            <p:cNvCxnSpPr/>
            <p:nvPr/>
          </p:nvCxnSpPr>
          <p:spPr bwMode="auto">
            <a:xfrm>
              <a:off x="-532024" y="2533807"/>
              <a:ext cx="5968120" cy="0"/>
            </a:xfrm>
            <a:prstGeom prst="line">
              <a:avLst/>
            </a:prstGeom>
            <a:noFill/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15 CuadroTexto"/>
          <p:cNvSpPr txBox="1"/>
          <p:nvPr/>
        </p:nvSpPr>
        <p:spPr>
          <a:xfrm>
            <a:off x="35496" y="4923165"/>
            <a:ext cx="3744416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GRAU de FÍSICA-MATEMÀTIQUES</a:t>
            </a:r>
            <a:endParaRPr lang="ca-ES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267744" y="4399950"/>
            <a:ext cx="48965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ca-ES" sz="2000" b="1" dirty="0">
                <a:solidFill>
                  <a:srgbClr val="C00000"/>
                </a:solidFill>
              </a:rPr>
              <a:t>TREBALL </a:t>
            </a:r>
            <a:r>
              <a:rPr lang="ca-ES" sz="2000" dirty="0" smtClean="0">
                <a:solidFill>
                  <a:srgbClr val="C00000"/>
                </a:solidFill>
              </a:rPr>
              <a:t>FI </a:t>
            </a:r>
            <a:r>
              <a:rPr lang="ca-ES" sz="2000" b="1" dirty="0" smtClean="0">
                <a:solidFill>
                  <a:srgbClr val="C00000"/>
                </a:solidFill>
              </a:rPr>
              <a:t>DE </a:t>
            </a:r>
            <a:r>
              <a:rPr lang="ca-ES" sz="2000" b="1" dirty="0">
                <a:solidFill>
                  <a:srgbClr val="C00000"/>
                </a:solidFill>
              </a:rPr>
              <a:t>GRAU </a:t>
            </a:r>
            <a:r>
              <a:rPr lang="ca-ES" sz="2000" b="1" dirty="0" smtClean="0">
                <a:solidFill>
                  <a:srgbClr val="C00000"/>
                </a:solidFill>
              </a:rPr>
              <a:t>(18 </a:t>
            </a:r>
            <a:r>
              <a:rPr lang="ca-ES" sz="2000" b="1" dirty="0">
                <a:solidFill>
                  <a:srgbClr val="C00000"/>
                </a:solidFill>
              </a:rPr>
              <a:t>crèdits)</a:t>
            </a:r>
            <a:endParaRPr lang="es-E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0334"/>
            <a:ext cx="8229600" cy="954107"/>
          </a:xfr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EF7903"/>
              </a:buClr>
              <a:buFont typeface="Arial" charset="0"/>
              <a:buNone/>
            </a:pPr>
            <a:r>
              <a:rPr lang="ca-ES" sz="2800" b="1" kern="1200" dirty="0">
                <a:solidFill>
                  <a:srgbClr val="0066FF"/>
                </a:solidFill>
                <a:latin typeface="Arial" charset="0"/>
                <a:ea typeface="+mn-ea"/>
                <a:cs typeface="Arial" charset="0"/>
              </a:rPr>
              <a:t>GRAU FÍSICA + GRAU MATEMÀTIQUES</a:t>
            </a:r>
            <a:br>
              <a:rPr lang="ca-ES" sz="2800" b="1" kern="1200" dirty="0">
                <a:solidFill>
                  <a:srgbClr val="0066FF"/>
                </a:solidFill>
                <a:latin typeface="Arial" charset="0"/>
                <a:ea typeface="+mn-ea"/>
                <a:cs typeface="Arial" charset="0"/>
              </a:rPr>
            </a:br>
            <a:r>
              <a:rPr lang="ca-ES" sz="2800" b="1" kern="1200" dirty="0">
                <a:solidFill>
                  <a:srgbClr val="0066FF"/>
                </a:solidFill>
                <a:latin typeface="Arial" charset="0"/>
                <a:ea typeface="+mn-ea"/>
                <a:cs typeface="Arial" charset="0"/>
              </a:rPr>
              <a:t>1er, 2on i 3er curs</a:t>
            </a:r>
            <a:endParaRPr lang="es-ES" sz="2800" b="1" kern="1200" dirty="0">
              <a:solidFill>
                <a:srgbClr val="0066FF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42006" name="Group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549415"/>
              </p:ext>
            </p:extLst>
          </p:nvPr>
        </p:nvGraphicFramePr>
        <p:xfrm>
          <a:off x="250825" y="1341438"/>
          <a:ext cx="8713788" cy="4590606"/>
        </p:xfrm>
        <a:graphic>
          <a:graphicData uri="http://schemas.openxmlformats.org/drawingml/2006/table">
            <a:tbl>
              <a:tblPr/>
              <a:tblGrid>
                <a:gridCol w="4357688"/>
                <a:gridCol w="4356100"/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Llenguatge i Raonament Matemàtic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Elements de Programació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Matrius i Vectors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Càlcul d'una Variable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Fonaments d'Ones, Fluids i </a:t>
                      </a:r>
                      <a:r>
                        <a:rPr kumimoji="0" lang="ca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Termodin</a:t>
                      </a: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Àlgebra Lineal</a:t>
                      </a: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Equacions Diferencials i Càlcul </a:t>
                      </a:r>
                      <a:r>
                        <a:rPr kumimoji="0" lang="ca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Vect</a:t>
                      </a: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Fonaments de Mecànica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Fonaments </a:t>
                      </a:r>
                      <a:r>
                        <a:rPr kumimoji="0" lang="ca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d'Electromagnet</a:t>
                      </a: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. i Òptica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Fonaments de Laboratori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Geometria Lineal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Estructures Algebraiques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Grafs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Càlcul diferencial diverses variables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Astronomia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Topologia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Càlcul Integral en diverses variables</a:t>
                      </a:r>
                      <a:r>
                        <a:rPr kumimoji="0" lang="ca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Mecànica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Termodinàmica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Probabilitats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Anàlisi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Matemàtica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Òptica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Electromagnetisme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Estadística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Geometria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Projectiva</a:t>
                      </a:r>
                      <a:endParaRPr kumimoji="0" lang="ca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Física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Quàntica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Mètodes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Matemàtics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II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Meteorologia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i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Climatologia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9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816350" cy="2867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5616623" cy="27793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42" y="201613"/>
            <a:ext cx="4464050" cy="2808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8" y="3246721"/>
            <a:ext cx="1971675" cy="2881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4"/>
          <p:cNvSpPr txBox="1">
            <a:spLocks noChangeArrowheads="1"/>
          </p:cNvSpPr>
          <p:nvPr/>
        </p:nvSpPr>
        <p:spPr bwMode="auto">
          <a:xfrm>
            <a:off x="2743617" y="333375"/>
            <a:ext cx="5596404" cy="646331"/>
          </a:xfrm>
          <a:prstGeom prst="rect">
            <a:avLst/>
          </a:prstGeom>
          <a:solidFill>
            <a:srgbClr val="000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l" eaLnBrk="1" hangingPunct="1">
              <a:spcBef>
                <a:spcPct val="50000"/>
              </a:spcBef>
              <a:buClrTx/>
              <a:buFontTx/>
              <a:buNone/>
              <a:defRPr sz="3600" i="0">
                <a:solidFill>
                  <a:srgbClr val="0000C0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a-ES" altLang="ca-ES" dirty="0">
                <a:solidFill>
                  <a:schemeClr val="bg1"/>
                </a:solidFill>
              </a:rPr>
              <a:t>Universitat de Barcelona</a:t>
            </a:r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5796136" y="2751311"/>
            <a:ext cx="2728894" cy="461665"/>
          </a:xfrm>
          <a:prstGeom prst="rect">
            <a:avLst/>
          </a:prstGeom>
          <a:solidFill>
            <a:srgbClr val="000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l" eaLnBrk="1" hangingPunct="1">
              <a:spcBef>
                <a:spcPct val="50000"/>
              </a:spcBef>
              <a:buClrTx/>
              <a:buFontTx/>
              <a:buNone/>
              <a:defRPr sz="3600" i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a-ES" altLang="ca-ES" sz="2400" dirty="0" smtClean="0"/>
              <a:t>Fundada al </a:t>
            </a:r>
            <a:r>
              <a:rPr lang="ca-ES" altLang="ca-ES" sz="2400" dirty="0"/>
              <a:t>1450</a:t>
            </a:r>
          </a:p>
        </p:txBody>
      </p:sp>
    </p:spTree>
    <p:extLst>
      <p:ext uri="{BB962C8B-B14F-4D97-AF65-F5344CB8AC3E}">
        <p14:creationId xmlns:p14="http://schemas.microsoft.com/office/powerpoint/2010/main" val="3095544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a-ES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GRAU FÍSICA + GRAU MATEMÀTIQUES </a:t>
            </a:r>
            <a:br>
              <a:rPr lang="ca-ES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a-ES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4rt i 5e curs</a:t>
            </a:r>
            <a:endParaRPr lang="es-ES" sz="2800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096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4762647"/>
              </p:ext>
            </p:extLst>
          </p:nvPr>
        </p:nvGraphicFramePr>
        <p:xfrm>
          <a:off x="250825" y="1844675"/>
          <a:ext cx="8713788" cy="2902903"/>
        </p:xfrm>
        <a:graphic>
          <a:graphicData uri="http://schemas.openxmlformats.org/drawingml/2006/table">
            <a:tbl>
              <a:tblPr/>
              <a:tblGrid>
                <a:gridCol w="4105275"/>
                <a:gridCol w="4608513"/>
              </a:tblGrid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Equacions Algebraiques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Mètodes Numèrics I</a:t>
                      </a:r>
                      <a:endParaRPr kumimoji="0" lang="ca-ES" sz="1800" b="0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Geometria Dif. de Corbes i Superficies</a:t>
                      </a: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Física Estadística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Mecànica Teòrica</a:t>
                      </a:r>
                      <a:endParaRPr kumimoji="0" lang="ca-ES" sz="28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Història de les Matemàtiques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Equacions Diferencials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Física Computacional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Mecànica Quàntica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Electrodinàmica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1439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Estat Sòlid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Electrònica Física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Física Atòmica i Radiació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" charset="0"/>
                        </a:rPr>
                        <a:t>Optatives (12 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Anàlisi Complexa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Topologia i </a:t>
                      </a:r>
                      <a:r>
                        <a:rPr kumimoji="0" lang="ca-ES" sz="18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Geomet</a:t>
                      </a:r>
                      <a:r>
                        <a:rPr kumimoji="0" lang="ca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. Global de Superfícies</a:t>
                      </a:r>
                      <a:r>
                        <a:rPr kumimoji="0" lang="ca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Astrofísica i Cosmologia</a:t>
                      </a:r>
                      <a:r>
                        <a:rPr kumimoji="0" lang="ca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" charset="0"/>
                        </a:rPr>
                        <a:t>Optatives (12 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979712" y="5373688"/>
            <a:ext cx="51845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ca-ES" sz="2000" b="1" dirty="0">
                <a:solidFill>
                  <a:srgbClr val="C00000"/>
                </a:solidFill>
              </a:rPr>
              <a:t>TREBALL </a:t>
            </a:r>
            <a:r>
              <a:rPr lang="ca-ES" sz="2000" dirty="0" smtClean="0">
                <a:solidFill>
                  <a:srgbClr val="C00000"/>
                </a:solidFill>
              </a:rPr>
              <a:t>FI </a:t>
            </a:r>
            <a:r>
              <a:rPr lang="ca-ES" sz="2000" b="1" dirty="0" smtClean="0">
                <a:solidFill>
                  <a:srgbClr val="C00000"/>
                </a:solidFill>
              </a:rPr>
              <a:t>DE </a:t>
            </a:r>
            <a:r>
              <a:rPr lang="ca-ES" sz="2000" b="1" dirty="0">
                <a:solidFill>
                  <a:srgbClr val="C00000"/>
                </a:solidFill>
              </a:rPr>
              <a:t>GRAU (18 crèdits)</a:t>
            </a:r>
            <a:endParaRPr lang="es-E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83407" y="1700808"/>
            <a:ext cx="7416824" cy="3170099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endParaRPr lang="ca-ES" dirty="0" smtClean="0">
              <a:solidFill>
                <a:srgbClr val="0066FF"/>
              </a:solidFill>
            </a:endParaRPr>
          </a:p>
          <a:p>
            <a:pPr>
              <a:buNone/>
            </a:pPr>
            <a:r>
              <a:rPr lang="ca-ES" dirty="0" smtClean="0">
                <a:solidFill>
                  <a:srgbClr val="0066FF"/>
                </a:solidFill>
              </a:rPr>
              <a:t>Grau en</a:t>
            </a:r>
          </a:p>
          <a:p>
            <a:pPr>
              <a:buNone/>
            </a:pPr>
            <a:endParaRPr lang="ca-ES" sz="3600" dirty="0">
              <a:solidFill>
                <a:srgbClr val="0066FF"/>
              </a:solidFill>
            </a:endParaRPr>
          </a:p>
          <a:p>
            <a:pPr>
              <a:buNone/>
            </a:pPr>
            <a:r>
              <a:rPr lang="ca-ES" sz="3600" dirty="0" smtClean="0">
                <a:solidFill>
                  <a:srgbClr val="0066FF"/>
                </a:solidFill>
              </a:rPr>
              <a:t>ENGINYERIA ELECTRÒNICA DE TELECOMUNICACIÓ</a:t>
            </a:r>
          </a:p>
          <a:p>
            <a:pPr>
              <a:buNone/>
            </a:pPr>
            <a:endParaRPr lang="ca-E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lecha derecha"/>
          <p:cNvSpPr/>
          <p:nvPr/>
        </p:nvSpPr>
        <p:spPr bwMode="auto">
          <a:xfrm rot="5400000">
            <a:off x="2808821" y="3150986"/>
            <a:ext cx="3526357" cy="7200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SzTx/>
              <a:buFont typeface="Arial" charset="0"/>
              <a:buChar char="●"/>
              <a:tabLst/>
            </a:pPr>
            <a:endParaRPr kumimoji="0" lang="ca-ES" sz="2800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552" y="257740"/>
            <a:ext cx="8208912" cy="2062103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66FF"/>
                </a:solidFill>
              </a:rPr>
              <a:t>Dos primers anys (120 </a:t>
            </a:r>
            <a:r>
              <a:rPr lang="ca-ES" dirty="0" err="1" smtClean="0">
                <a:solidFill>
                  <a:srgbClr val="0066FF"/>
                </a:solidFill>
              </a:rPr>
              <a:t>cr</a:t>
            </a:r>
            <a:r>
              <a:rPr lang="ca-ES" dirty="0" smtClean="0">
                <a:solidFill>
                  <a:srgbClr val="0066FF"/>
                </a:solidFill>
              </a:rPr>
              <a:t>)</a:t>
            </a:r>
          </a:p>
          <a:p>
            <a:pPr>
              <a:buNone/>
            </a:pPr>
            <a:r>
              <a:rPr lang="ca-ES" dirty="0" smtClean="0">
                <a:solidFill>
                  <a:srgbClr val="C00000"/>
                </a:solidFill>
              </a:rPr>
              <a:t>Matèries bàsiques de Física, Matemàtiques i Electrònica Bàsica</a:t>
            </a:r>
          </a:p>
          <a:p>
            <a:pPr>
              <a:buNone/>
            </a:pPr>
            <a:r>
              <a:rPr lang="ca-ES" sz="2200" dirty="0" smtClean="0">
                <a:solidFill>
                  <a:schemeClr val="accent6">
                    <a:lumMod val="75000"/>
                  </a:schemeClr>
                </a:solidFill>
              </a:rPr>
              <a:t>Fonaments de </a:t>
            </a:r>
            <a:r>
              <a:rPr lang="ca-ES" sz="2200" dirty="0" err="1" smtClean="0">
                <a:solidFill>
                  <a:schemeClr val="accent6">
                    <a:lumMod val="75000"/>
                  </a:schemeClr>
                </a:solidFill>
              </a:rPr>
              <a:t>Mecànica;Termodinàmica</a:t>
            </a:r>
            <a:r>
              <a:rPr lang="ca-ES" sz="2200" dirty="0">
                <a:solidFill>
                  <a:schemeClr val="accent6">
                    <a:lumMod val="75000"/>
                  </a:schemeClr>
                </a:solidFill>
              </a:rPr>
              <a:t>;</a:t>
            </a:r>
            <a:r>
              <a:rPr lang="ca-ES" sz="2200" dirty="0" smtClean="0">
                <a:solidFill>
                  <a:schemeClr val="accent6">
                    <a:lumMod val="75000"/>
                  </a:schemeClr>
                </a:solidFill>
              </a:rPr>
              <a:t> EM; </a:t>
            </a:r>
            <a:r>
              <a:rPr lang="ca-ES" sz="2200" dirty="0">
                <a:solidFill>
                  <a:schemeClr val="accent6">
                    <a:lumMod val="75000"/>
                  </a:schemeClr>
                </a:solidFill>
              </a:rPr>
              <a:t>Ò</a:t>
            </a:r>
            <a:r>
              <a:rPr lang="ca-ES" sz="2200" dirty="0" smtClean="0">
                <a:solidFill>
                  <a:schemeClr val="accent6">
                    <a:lumMod val="75000"/>
                  </a:schemeClr>
                </a:solidFill>
              </a:rPr>
              <a:t>ptica; </a:t>
            </a:r>
            <a:r>
              <a:rPr lang="ca-ES" sz="2200" dirty="0" smtClean="0">
                <a:solidFill>
                  <a:srgbClr val="00B050"/>
                </a:solidFill>
              </a:rPr>
              <a:t>Disseny Digital, Disseny analògic, Processat de senyal</a:t>
            </a:r>
            <a:endParaRPr lang="ca-ES" sz="2200" dirty="0">
              <a:solidFill>
                <a:srgbClr val="00B050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 bwMode="auto">
          <a:xfrm>
            <a:off x="971600" y="751286"/>
            <a:ext cx="7416824" cy="0"/>
          </a:xfrm>
          <a:prstGeom prst="line">
            <a:avLst/>
          </a:prstGeom>
          <a:noFill/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16 Grupo"/>
          <p:cNvGrpSpPr/>
          <p:nvPr/>
        </p:nvGrpSpPr>
        <p:grpSpPr>
          <a:xfrm>
            <a:off x="107504" y="2487964"/>
            <a:ext cx="8928992" cy="1938992"/>
            <a:chOff x="-532024" y="1957743"/>
            <a:chExt cx="5968120" cy="1938992"/>
          </a:xfrm>
        </p:grpSpPr>
        <p:sp>
          <p:nvSpPr>
            <p:cNvPr id="5" name="4 CuadroTexto"/>
            <p:cNvSpPr txBox="1"/>
            <p:nvPr/>
          </p:nvSpPr>
          <p:spPr>
            <a:xfrm>
              <a:off x="-532024" y="1957743"/>
              <a:ext cx="5944060" cy="19389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ca-ES" dirty="0" smtClean="0">
                  <a:solidFill>
                    <a:srgbClr val="0066FF"/>
                  </a:solidFill>
                </a:rPr>
                <a:t>Dos anys </a:t>
              </a:r>
            </a:p>
            <a:p>
              <a:pPr>
                <a:buNone/>
              </a:pPr>
              <a:endParaRPr lang="ca-ES" sz="2400" dirty="0" smtClean="0">
                <a:solidFill>
                  <a:srgbClr val="C00000"/>
                </a:solidFill>
              </a:endParaRPr>
            </a:p>
            <a:p>
              <a:pPr>
                <a:buNone/>
              </a:pPr>
              <a:r>
                <a:rPr lang="ca-ES" sz="2400" dirty="0" smtClean="0">
                  <a:solidFill>
                    <a:srgbClr val="C00000"/>
                  </a:solidFill>
                </a:rPr>
                <a:t>Matèries d’Electrònica i Comunicacions</a:t>
              </a:r>
            </a:p>
            <a:p>
              <a:pPr>
                <a:buNone/>
              </a:pPr>
              <a:r>
                <a:rPr lang="ca-ES" sz="2200" dirty="0" err="1">
                  <a:solidFill>
                    <a:srgbClr val="00B050"/>
                  </a:solidFill>
                </a:rPr>
                <a:t>Sist</a:t>
              </a:r>
              <a:r>
                <a:rPr lang="ca-ES" sz="2200" dirty="0">
                  <a:solidFill>
                    <a:srgbClr val="00B050"/>
                  </a:solidFill>
                </a:rPr>
                <a:t>. Digitals; Processadors; </a:t>
              </a:r>
              <a:r>
                <a:rPr lang="ca-ES" sz="2200" dirty="0" err="1">
                  <a:solidFill>
                    <a:srgbClr val="00B050"/>
                  </a:solidFill>
                </a:rPr>
                <a:t>Embedded</a:t>
              </a:r>
              <a:r>
                <a:rPr lang="ca-ES" sz="2200" dirty="0">
                  <a:solidFill>
                    <a:srgbClr val="00B050"/>
                  </a:solidFill>
                </a:rPr>
                <a:t> </a:t>
              </a:r>
              <a:r>
                <a:rPr lang="ca-ES" sz="2200" dirty="0" err="1">
                  <a:solidFill>
                    <a:srgbClr val="00B050"/>
                  </a:solidFill>
                </a:rPr>
                <a:t>Syst</a:t>
              </a:r>
              <a:r>
                <a:rPr lang="ca-ES" sz="2200" dirty="0">
                  <a:solidFill>
                    <a:srgbClr val="00B050"/>
                  </a:solidFill>
                </a:rPr>
                <a:t>.; Micro-Nano electrònica; RF; Xarxes; Optoelectrònica; Comunicacions </a:t>
              </a:r>
            </a:p>
          </p:txBody>
        </p:sp>
        <p:cxnSp>
          <p:nvCxnSpPr>
            <p:cNvPr id="9" name="8 Conector recto"/>
            <p:cNvCxnSpPr/>
            <p:nvPr/>
          </p:nvCxnSpPr>
          <p:spPr bwMode="auto">
            <a:xfrm>
              <a:off x="-532024" y="2533807"/>
              <a:ext cx="5968120" cy="0"/>
            </a:xfrm>
            <a:prstGeom prst="line">
              <a:avLst/>
            </a:prstGeom>
            <a:noFill/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15 CuadroTexto"/>
          <p:cNvSpPr txBox="1"/>
          <p:nvPr/>
        </p:nvSpPr>
        <p:spPr>
          <a:xfrm>
            <a:off x="35496" y="4923165"/>
            <a:ext cx="3744416" cy="1384995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GRAU d’Enginyeria Electrònica de Telecomunicació</a:t>
            </a:r>
            <a:endParaRPr lang="ca-ES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411760" y="4541058"/>
            <a:ext cx="47525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ca-ES" sz="2000" b="1" dirty="0">
                <a:solidFill>
                  <a:srgbClr val="C00000"/>
                </a:solidFill>
              </a:rPr>
              <a:t>TREBALL </a:t>
            </a:r>
            <a:r>
              <a:rPr lang="ca-ES" sz="2000" b="1" dirty="0" smtClean="0">
                <a:solidFill>
                  <a:srgbClr val="C00000"/>
                </a:solidFill>
              </a:rPr>
              <a:t>FI DE </a:t>
            </a:r>
            <a:r>
              <a:rPr lang="ca-ES" sz="2000" b="1" dirty="0">
                <a:solidFill>
                  <a:srgbClr val="C00000"/>
                </a:solidFill>
              </a:rPr>
              <a:t>GRAU </a:t>
            </a:r>
            <a:r>
              <a:rPr lang="ca-ES" sz="2000" b="1" dirty="0" smtClean="0">
                <a:solidFill>
                  <a:srgbClr val="C00000"/>
                </a:solidFill>
              </a:rPr>
              <a:t>(12 </a:t>
            </a:r>
            <a:r>
              <a:rPr lang="ca-ES" sz="2000" b="1" dirty="0">
                <a:solidFill>
                  <a:srgbClr val="C00000"/>
                </a:solidFill>
              </a:rPr>
              <a:t>crèdits)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204409" y="5085184"/>
            <a:ext cx="3796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ca-ES" sz="2400" b="0" dirty="0" smtClean="0">
                <a:solidFill>
                  <a:schemeClr val="accent1">
                    <a:lumMod val="50000"/>
                  </a:schemeClr>
                </a:solidFill>
              </a:rPr>
              <a:t>Doble titulació amb Física </a:t>
            </a:r>
          </a:p>
          <a:p>
            <a:pPr algn="r">
              <a:buNone/>
            </a:pPr>
            <a:r>
              <a:rPr lang="ca-ES" sz="2400" b="0" dirty="0" smtClean="0">
                <a:solidFill>
                  <a:schemeClr val="accent1">
                    <a:lumMod val="50000"/>
                  </a:schemeClr>
                </a:solidFill>
              </a:rPr>
              <a:t>(en preparació)</a:t>
            </a:r>
            <a:endParaRPr lang="ca-ES" sz="2400" b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2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693679"/>
              </p:ext>
            </p:extLst>
          </p:nvPr>
        </p:nvGraphicFramePr>
        <p:xfrm>
          <a:off x="119508" y="94697"/>
          <a:ext cx="8916988" cy="643064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092575"/>
                <a:gridCol w="287338"/>
                <a:gridCol w="4098925"/>
                <a:gridCol w="184150"/>
                <a:gridCol w="254000"/>
              </a:tblGrid>
              <a:tr h="34448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ENGINYERIA ELECTRÒNICA DE TELECOMUNICACIÓ</a:t>
                      </a:r>
                      <a:endParaRPr kumimoji="0" lang="ca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  <a:tr h="3095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1r semestre</a:t>
                      </a:r>
                      <a:endParaRPr kumimoji="0" lang="ca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2º semestre</a:t>
                      </a:r>
                      <a:endParaRPr kumimoji="0" lang="ca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  <a:tr h="1136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Fonaments  d’ones, fluids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 termodinàmica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Àlgebra lineal i geometria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Càlcul d’una variable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Informàtica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Disseny Digital Bàsic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Fonaments d’electromagnetisme i òptica 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Càlcul de diverses variables 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Fonaments de Laboratori 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Equacions Diferencials i càlcul vectorial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Components i Circuits Electrònics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11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3r semestre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4º semestre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  <a:tr h="1136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Eines matemàtiques per a l’Enginyeria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Física Quàntica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Sistemes digitals i estructura de processador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Anàlisi de Circuits electrònics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Economia i empresa</a:t>
                      </a: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Eines de Disseny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(b)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Electrònica física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Electromagnetisme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Processat del senyal i de la informació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5º semestre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6º semestre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  <a:tr h="1138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Instrumentació electrònica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Disseny Microelectrònic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Sistemes basats en processadors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Fonaments de comunicacions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Electrònica d’alta freqüència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Disseny i síntesi de sistemes digitals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Microcontroladors i sistemes empotrats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Electrònica de potència i control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Dispositius optoelectrònics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Laboratori de Sistemes Electrònics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1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7º semestre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8º semestre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  <a:tr h="1138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Projectes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Xarxes de Comunicacions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Laboratori de Sistemes Electrònics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Sistemes de Comunicacions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Optatives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Optatives</a:t>
                      </a:r>
                      <a:endParaRPr kumimoji="0" lang="ca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TREBALL FÍ DE GRAU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057" name="Text Box 49"/>
          <p:cNvSpPr txBox="1">
            <a:spLocks noChangeArrowheads="1"/>
          </p:cNvSpPr>
          <p:nvPr/>
        </p:nvSpPr>
        <p:spPr bwMode="auto">
          <a:xfrm>
            <a:off x="1835150" y="6524625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a-ES"/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1908175" y="6472238"/>
            <a:ext cx="5111750" cy="36933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None/>
            </a:pPr>
            <a:r>
              <a:rPr lang="ca-ES" sz="1800" b="1" dirty="0">
                <a:solidFill>
                  <a:srgbClr val="0033CC"/>
                </a:solidFill>
              </a:rPr>
              <a:t>Obligatòries Comuns amb Física = 75 </a:t>
            </a:r>
            <a:r>
              <a:rPr lang="ca-ES" sz="1800" b="1" dirty="0" err="1">
                <a:solidFill>
                  <a:srgbClr val="0033CC"/>
                </a:solidFill>
              </a:rPr>
              <a:t>ects</a:t>
            </a:r>
            <a:endParaRPr lang="ca-ES" sz="1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83407" y="1700808"/>
            <a:ext cx="7416824" cy="2616101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endParaRPr lang="ca-ES" dirty="0" smtClean="0">
              <a:solidFill>
                <a:srgbClr val="0066FF"/>
              </a:solidFill>
            </a:endParaRPr>
          </a:p>
          <a:p>
            <a:pPr>
              <a:buNone/>
            </a:pPr>
            <a:r>
              <a:rPr lang="ca-ES" dirty="0" smtClean="0">
                <a:solidFill>
                  <a:srgbClr val="0066FF"/>
                </a:solidFill>
              </a:rPr>
              <a:t>RECERCA A LA </a:t>
            </a:r>
          </a:p>
          <a:p>
            <a:pPr>
              <a:buNone/>
            </a:pPr>
            <a:endParaRPr lang="ca-ES" sz="3600" dirty="0">
              <a:solidFill>
                <a:srgbClr val="0066FF"/>
              </a:solidFill>
            </a:endParaRPr>
          </a:p>
          <a:p>
            <a:pPr>
              <a:buNone/>
            </a:pPr>
            <a:r>
              <a:rPr lang="ca-ES" sz="3600" dirty="0" smtClean="0">
                <a:solidFill>
                  <a:srgbClr val="0066FF"/>
                </a:solidFill>
              </a:rPr>
              <a:t>FACULTAT DE FÍSICA UB</a:t>
            </a:r>
          </a:p>
          <a:p>
            <a:pPr>
              <a:buNone/>
            </a:pPr>
            <a:endParaRPr lang="ca-E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 bwMode="auto">
          <a:xfrm>
            <a:off x="0" y="571480"/>
            <a:ext cx="9144000" cy="5809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en-GB" altLang="ca-ES"/>
          </a:p>
        </p:txBody>
      </p:sp>
      <p:pic>
        <p:nvPicPr>
          <p:cNvPr id="25605" name="Picture 13" descr="C:\Users\Gustavo\Usumayr\Gustavo\Decanato\Jornada de portes obertes 2011\W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274637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C:\Users\Gustavo\Desktop\Jornades\rànquins internacion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37528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 descr="C:\Users\Gustavo\Desktop\Jornades\logo rànqu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052513"/>
            <a:ext cx="1816100" cy="1841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C:\Users\Gustavo\Desktop\Jornades\rànquins internacional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908050"/>
            <a:ext cx="4738688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 rot="2108013">
            <a:off x="5541460" y="1085649"/>
            <a:ext cx="3286125" cy="1323439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buNone/>
            </a:pPr>
            <a:r>
              <a:rPr lang="ca-ES" altLang="ca-ES" sz="2000" b="1" dirty="0">
                <a:solidFill>
                  <a:schemeClr val="bg1"/>
                </a:solidFill>
                <a:latin typeface="+mn-lt"/>
              </a:rPr>
              <a:t>UB </a:t>
            </a:r>
            <a:r>
              <a:rPr lang="ca-ES" altLang="ca-ES" sz="2000" dirty="0" smtClean="0">
                <a:solidFill>
                  <a:schemeClr val="bg1"/>
                </a:solidFill>
                <a:latin typeface="+mn-lt"/>
              </a:rPr>
              <a:t>és la primera Universitat de Espanya en els </a:t>
            </a:r>
            <a:r>
              <a:rPr lang="ca-ES" altLang="ca-ES" sz="2000" dirty="0" err="1" smtClean="0">
                <a:solidFill>
                  <a:schemeClr val="bg1"/>
                </a:solidFill>
                <a:latin typeface="+mn-lt"/>
              </a:rPr>
              <a:t>rankings</a:t>
            </a:r>
            <a:r>
              <a:rPr lang="ca-ES" altLang="ca-ES" sz="2000" dirty="0" smtClean="0">
                <a:solidFill>
                  <a:schemeClr val="bg1"/>
                </a:solidFill>
                <a:latin typeface="+mn-lt"/>
              </a:rPr>
              <a:t> de recerca</a:t>
            </a:r>
            <a:r>
              <a:rPr lang="ca-ES" altLang="ca-ES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a-ES" altLang="ca-ES" sz="2000" b="1" dirty="0">
                <a:solidFill>
                  <a:schemeClr val="bg1"/>
                </a:solidFill>
                <a:latin typeface="+mn-lt"/>
              </a:rPr>
              <a:t>(FECYT)</a:t>
            </a:r>
            <a:endParaRPr lang="es-ES" altLang="ca-ES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589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9388" y="77788"/>
            <a:ext cx="8785225" cy="6413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ClrTx/>
              <a:buFontTx/>
              <a:buNone/>
            </a:pPr>
            <a:r>
              <a:rPr lang="ca-ES" sz="3200" dirty="0">
                <a:solidFill>
                  <a:schemeClr val="tx1"/>
                </a:solidFill>
              </a:rPr>
              <a:t>RECERCA</a:t>
            </a:r>
            <a:r>
              <a:rPr lang="ca-ES" sz="3600" dirty="0">
                <a:solidFill>
                  <a:schemeClr val="tx1"/>
                </a:solidFill>
              </a:rPr>
              <a:t> A LA FACULTAT DE FÍSICA</a:t>
            </a:r>
            <a:r>
              <a:rPr lang="ca-ES" sz="3200" dirty="0">
                <a:solidFill>
                  <a:schemeClr val="tx1"/>
                </a:solidFill>
              </a:rPr>
              <a:t>  </a:t>
            </a:r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0825" y="836613"/>
            <a:ext cx="5983288" cy="519112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27 Grups de Recerca Consolidats: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39750" y="1414463"/>
            <a:ext cx="8280722" cy="440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Astronomia i astrofísica </a:t>
            </a:r>
            <a:r>
              <a:rPr lang="ca-ES" sz="2000" dirty="0" smtClean="0">
                <a:solidFill>
                  <a:schemeClr val="tx1"/>
                </a:solidFill>
              </a:rPr>
              <a:t>(</a:t>
            </a:r>
            <a:r>
              <a:rPr lang="ca-ES" sz="2000" dirty="0" smtClean="0">
                <a:solidFill>
                  <a:schemeClr val="tx1"/>
                </a:solidFill>
              </a:rPr>
              <a:t>FQA</a:t>
            </a:r>
            <a:r>
              <a:rPr lang="ca-ES" sz="2000" dirty="0" smtClean="0">
                <a:solidFill>
                  <a:schemeClr val="tx1"/>
                </a:solidFill>
              </a:rPr>
              <a:t>) 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</a:t>
            </a:r>
            <a:r>
              <a:rPr lang="ca-ES" sz="2000" dirty="0" err="1">
                <a:solidFill>
                  <a:schemeClr val="tx1"/>
                </a:solidFill>
              </a:rPr>
              <a:t>Bioelectrònica</a:t>
            </a:r>
            <a:r>
              <a:rPr lang="ca-ES" sz="2000" dirty="0">
                <a:solidFill>
                  <a:schemeClr val="tx1"/>
                </a:solidFill>
              </a:rPr>
              <a:t> i </a:t>
            </a:r>
            <a:r>
              <a:rPr lang="ca-ES" sz="2000" dirty="0" err="1">
                <a:solidFill>
                  <a:schemeClr val="tx1"/>
                </a:solidFill>
              </a:rPr>
              <a:t>Nanobioenginyeria</a:t>
            </a:r>
            <a:r>
              <a:rPr lang="ca-ES" sz="2000" dirty="0">
                <a:solidFill>
                  <a:schemeClr val="tx1"/>
                </a:solidFill>
              </a:rPr>
              <a:t> (EL)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Capes primes i enginyeria de superfícies </a:t>
            </a:r>
            <a:r>
              <a:rPr lang="ca-ES" sz="2000" dirty="0" smtClean="0">
                <a:solidFill>
                  <a:schemeClr val="tx1"/>
                </a:solidFill>
              </a:rPr>
              <a:t>(FA)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Dosimetria i física de les radiacions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Física de </a:t>
            </a:r>
            <a:r>
              <a:rPr lang="ca-ES" sz="2000" dirty="0" smtClean="0">
                <a:solidFill>
                  <a:schemeClr val="tx1"/>
                </a:solidFill>
              </a:rPr>
              <a:t>biomolècules </a:t>
            </a:r>
            <a:r>
              <a:rPr lang="ca-ES" sz="2000" dirty="0">
                <a:solidFill>
                  <a:schemeClr val="tx1"/>
                </a:solidFill>
              </a:rPr>
              <a:t>i sistemes petits </a:t>
            </a:r>
            <a:r>
              <a:rPr lang="ca-ES" sz="2000" dirty="0" smtClean="0">
                <a:solidFill>
                  <a:schemeClr val="tx1"/>
                </a:solidFill>
              </a:rPr>
              <a:t>(FMC) 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Física estadística </a:t>
            </a:r>
            <a:r>
              <a:rPr lang="ca-ES" sz="2000" dirty="0" smtClean="0">
                <a:solidFill>
                  <a:schemeClr val="tx1"/>
                </a:solidFill>
              </a:rPr>
              <a:t>(FMC)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/>
              <a:t> </a:t>
            </a:r>
            <a:r>
              <a:rPr lang="ca-ES" sz="2000" dirty="0">
                <a:solidFill>
                  <a:schemeClr val="tx1"/>
                </a:solidFill>
              </a:rPr>
              <a:t>Física i enginyeria de materials </a:t>
            </a:r>
            <a:r>
              <a:rPr lang="ca-ES" sz="2000" dirty="0" smtClean="0">
                <a:solidFill>
                  <a:schemeClr val="tx1"/>
                </a:solidFill>
              </a:rPr>
              <a:t>Am</a:t>
            </a:r>
            <a:r>
              <a:rPr lang="ca-ES" sz="2000" dirty="0" smtClean="0">
                <a:solidFill>
                  <a:schemeClr val="tx1"/>
                </a:solidFill>
              </a:rPr>
              <a:t>orfs </a:t>
            </a:r>
            <a:r>
              <a:rPr lang="ca-ES" sz="2000" dirty="0">
                <a:solidFill>
                  <a:schemeClr val="tx1"/>
                </a:solidFill>
              </a:rPr>
              <a:t>i </a:t>
            </a:r>
            <a:r>
              <a:rPr lang="ca-ES" sz="2000" dirty="0" err="1">
                <a:solidFill>
                  <a:schemeClr val="tx1"/>
                </a:solidFill>
              </a:rPr>
              <a:t>nanoestructures</a:t>
            </a:r>
            <a:r>
              <a:rPr lang="ca-ES" sz="2000" dirty="0">
                <a:solidFill>
                  <a:schemeClr val="tx1"/>
                </a:solidFill>
              </a:rPr>
              <a:t> </a:t>
            </a:r>
            <a:r>
              <a:rPr lang="ca-ES" sz="2000" dirty="0" smtClean="0">
                <a:solidFill>
                  <a:schemeClr val="tx1"/>
                </a:solidFill>
              </a:rPr>
              <a:t>(FA)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Física no lineal (ECM)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Física nuclear teòrica i molts cossos en interacció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Gravitació, partícules i cordes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Grup d’energia solar </a:t>
            </a:r>
            <a:r>
              <a:rPr lang="ca-ES" sz="2000" dirty="0" smtClean="0">
                <a:solidFill>
                  <a:schemeClr val="tx1"/>
                </a:solidFill>
              </a:rPr>
              <a:t>(FA)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Grup d’informàtica quàntica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Grup de física experimental d’altes energies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>
                <a:solidFill>
                  <a:schemeClr val="tx1"/>
                </a:solidFill>
              </a:rPr>
              <a:t> Grup de física i computació en sistemes complexos </a:t>
            </a:r>
            <a:r>
              <a:rPr lang="ca-ES" sz="2000" dirty="0" smtClean="0">
                <a:solidFill>
                  <a:schemeClr val="tx1"/>
                </a:solidFill>
              </a:rPr>
              <a:t>(FMC)</a:t>
            </a:r>
            <a:endParaRPr lang="ca-E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31763" y="187325"/>
            <a:ext cx="6180137" cy="523875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Grups de Recerca Consolidats (...):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38138" y="908720"/>
            <a:ext cx="8555037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Grup </a:t>
            </a:r>
            <a:r>
              <a:rPr lang="ca-ES" sz="2000" dirty="0">
                <a:solidFill>
                  <a:schemeClr val="tx1"/>
                </a:solidFill>
              </a:rPr>
              <a:t>de física teòrica d’altes energies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Grup </a:t>
            </a:r>
            <a:r>
              <a:rPr lang="ca-ES" sz="2000" dirty="0">
                <a:solidFill>
                  <a:schemeClr val="tx1"/>
                </a:solidFill>
              </a:rPr>
              <a:t>de magnetisme </a:t>
            </a:r>
            <a:r>
              <a:rPr lang="ca-ES" sz="2000" dirty="0" smtClean="0">
                <a:solidFill>
                  <a:schemeClr val="tx1"/>
                </a:solidFill>
              </a:rPr>
              <a:t>(FMC)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Grup </a:t>
            </a:r>
            <a:r>
              <a:rPr lang="ca-ES" sz="2000" dirty="0">
                <a:solidFill>
                  <a:schemeClr val="tx1"/>
                </a:solidFill>
              </a:rPr>
              <a:t>de meteorologia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Grup </a:t>
            </a:r>
            <a:r>
              <a:rPr lang="ca-ES" sz="2000" dirty="0">
                <a:solidFill>
                  <a:schemeClr val="tx1"/>
                </a:solidFill>
              </a:rPr>
              <a:t>de </a:t>
            </a:r>
            <a:r>
              <a:rPr lang="ca-ES" sz="2000" dirty="0" err="1">
                <a:solidFill>
                  <a:schemeClr val="tx1"/>
                </a:solidFill>
              </a:rPr>
              <a:t>nanomaterials</a:t>
            </a:r>
            <a:r>
              <a:rPr lang="ca-ES" sz="2000" dirty="0">
                <a:solidFill>
                  <a:schemeClr val="tx1"/>
                </a:solidFill>
              </a:rPr>
              <a:t> magnètics </a:t>
            </a:r>
            <a:r>
              <a:rPr lang="ca-ES" sz="2000" dirty="0" smtClean="0">
                <a:solidFill>
                  <a:schemeClr val="tx1"/>
                </a:solidFill>
              </a:rPr>
              <a:t>(FMC)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Grup </a:t>
            </a:r>
            <a:r>
              <a:rPr lang="ca-ES" sz="2000" dirty="0">
                <a:solidFill>
                  <a:schemeClr val="tx1"/>
                </a:solidFill>
              </a:rPr>
              <a:t>de radio freqüència (EL)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Grup </a:t>
            </a:r>
            <a:r>
              <a:rPr lang="ca-ES" sz="2000" dirty="0">
                <a:solidFill>
                  <a:schemeClr val="tx1"/>
                </a:solidFill>
              </a:rPr>
              <a:t>de recerca en enginyeria de fronts d’ona </a:t>
            </a:r>
            <a:r>
              <a:rPr lang="ca-ES" sz="2000" dirty="0" smtClean="0">
                <a:solidFill>
                  <a:schemeClr val="tx1"/>
                </a:solidFill>
              </a:rPr>
              <a:t>(FA)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Grup </a:t>
            </a:r>
            <a:r>
              <a:rPr lang="ca-ES" sz="2000" dirty="0">
                <a:solidFill>
                  <a:schemeClr val="tx1"/>
                </a:solidFill>
              </a:rPr>
              <a:t>de recerca en òptica física </a:t>
            </a:r>
            <a:r>
              <a:rPr lang="ca-ES" sz="2000" dirty="0" smtClean="0">
                <a:solidFill>
                  <a:schemeClr val="tx1"/>
                </a:solidFill>
              </a:rPr>
              <a:t>(FA)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Laboratori </a:t>
            </a:r>
            <a:r>
              <a:rPr lang="ca-ES" sz="2000" dirty="0">
                <a:solidFill>
                  <a:schemeClr val="tx1"/>
                </a:solidFill>
              </a:rPr>
              <a:t>de física matemàtica </a:t>
            </a:r>
            <a:r>
              <a:rPr lang="ca-ES" sz="2000" dirty="0" smtClean="0">
                <a:solidFill>
                  <a:schemeClr val="tx1"/>
                </a:solidFill>
              </a:rPr>
              <a:t>(FQA)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Materials </a:t>
            </a:r>
            <a:r>
              <a:rPr lang="ca-ES" sz="2000" dirty="0">
                <a:solidFill>
                  <a:schemeClr val="tx1"/>
                </a:solidFill>
              </a:rPr>
              <a:t>electrònics i energia (EL) 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Materials</a:t>
            </a:r>
            <a:r>
              <a:rPr lang="ca-ES" sz="2000" dirty="0">
                <a:solidFill>
                  <a:schemeClr val="tx1"/>
                </a:solidFill>
              </a:rPr>
              <a:t>: transicions de fase estructurals i magnètiques </a:t>
            </a:r>
            <a:r>
              <a:rPr lang="ca-ES" sz="2000" dirty="0" smtClean="0">
                <a:solidFill>
                  <a:schemeClr val="tx1"/>
                </a:solidFill>
              </a:rPr>
              <a:t>(FMC)</a:t>
            </a: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Micro-</a:t>
            </a:r>
            <a:r>
              <a:rPr lang="ca-ES" sz="2000" dirty="0" err="1" smtClean="0">
                <a:solidFill>
                  <a:schemeClr val="tx1"/>
                </a:solidFill>
              </a:rPr>
              <a:t>nanotecnologies</a:t>
            </a:r>
            <a:r>
              <a:rPr lang="ca-ES" sz="2000" dirty="0" smtClean="0">
                <a:solidFill>
                  <a:schemeClr val="tx1"/>
                </a:solidFill>
              </a:rPr>
              <a:t> </a:t>
            </a:r>
            <a:r>
              <a:rPr lang="ca-ES" sz="2000" dirty="0">
                <a:solidFill>
                  <a:schemeClr val="tx1"/>
                </a:solidFill>
              </a:rPr>
              <a:t>i </a:t>
            </a:r>
            <a:r>
              <a:rPr lang="ca-ES" sz="2000" dirty="0" err="1">
                <a:solidFill>
                  <a:schemeClr val="tx1"/>
                </a:solidFill>
              </a:rPr>
              <a:t>nanoscòpies</a:t>
            </a:r>
            <a:r>
              <a:rPr lang="ca-ES" sz="2000" dirty="0">
                <a:solidFill>
                  <a:schemeClr val="tx1"/>
                </a:solidFill>
              </a:rPr>
              <a:t> per dispositius electrònics i fotònics (EL)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Processat </a:t>
            </a:r>
            <a:r>
              <a:rPr lang="ca-ES" sz="2000" dirty="0">
                <a:solidFill>
                  <a:schemeClr val="tx1"/>
                </a:solidFill>
              </a:rPr>
              <a:t>de senyal intel·ligent per sistemes sensors en bioenginyeria (EL)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ca-ES" sz="2000" dirty="0" smtClean="0">
                <a:solidFill>
                  <a:schemeClr val="tx1"/>
                </a:solidFill>
              </a:rPr>
              <a:t>Sistemes </a:t>
            </a:r>
            <a:r>
              <a:rPr lang="ca-ES" sz="2000" dirty="0">
                <a:solidFill>
                  <a:schemeClr val="tx1"/>
                </a:solidFill>
              </a:rPr>
              <a:t>d’instrumentació i comunicacions (EL) </a:t>
            </a:r>
            <a:endParaRPr lang="es-E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27584" y="2564904"/>
            <a:ext cx="7380759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5000"/>
              </a:spcBef>
              <a:buClrTx/>
              <a:buFontTx/>
              <a:buNone/>
            </a:pPr>
            <a:r>
              <a:rPr lang="ca-ES" sz="2000" i="1" dirty="0">
                <a:solidFill>
                  <a:schemeClr val="tx1"/>
                </a:solidFill>
              </a:rPr>
              <a:t>INSTITUT DE CIÈNCIES DEL COSMOS</a:t>
            </a:r>
          </a:p>
          <a:p>
            <a:pPr algn="l" eaLnBrk="1" hangingPunct="1">
              <a:spcBef>
                <a:spcPct val="25000"/>
              </a:spcBef>
              <a:buClrTx/>
              <a:buFontTx/>
              <a:buNone/>
            </a:pPr>
            <a:r>
              <a:rPr lang="ca-ES" sz="2000" i="1" dirty="0">
                <a:solidFill>
                  <a:schemeClr val="tx1"/>
                </a:solidFill>
              </a:rPr>
              <a:t>INSTITUT DE NANOCIÈNCA I </a:t>
            </a:r>
            <a:r>
              <a:rPr lang="ca-ES" sz="2000" i="1" dirty="0" smtClean="0">
                <a:solidFill>
                  <a:schemeClr val="tx1"/>
                </a:solidFill>
              </a:rPr>
              <a:t>NANOTECNOLOGIA</a:t>
            </a:r>
          </a:p>
          <a:p>
            <a:pPr algn="l" eaLnBrk="1" hangingPunct="1">
              <a:spcBef>
                <a:spcPct val="25000"/>
              </a:spcBef>
              <a:buClrTx/>
              <a:buFontTx/>
              <a:buNone/>
            </a:pPr>
            <a:r>
              <a:rPr lang="pt-BR" sz="2000" i="1" dirty="0" smtClean="0">
                <a:solidFill>
                  <a:schemeClr val="tx1"/>
                </a:solidFill>
              </a:rPr>
              <a:t>INSTITUT DE RECERCA EN SISTEMES COMPLEXOS</a:t>
            </a:r>
          </a:p>
          <a:p>
            <a:pPr algn="l" eaLnBrk="1" hangingPunct="1">
              <a:spcBef>
                <a:spcPct val="25000"/>
              </a:spcBef>
              <a:buClrTx/>
              <a:buFontTx/>
              <a:buNone/>
            </a:pPr>
            <a:endParaRPr lang="ca-ES" sz="2000" i="1" dirty="0" smtClean="0">
              <a:solidFill>
                <a:schemeClr val="tx1"/>
              </a:solidFill>
            </a:endParaRPr>
          </a:p>
          <a:p>
            <a:pPr algn="l" eaLnBrk="1" hangingPunct="1">
              <a:spcBef>
                <a:spcPct val="25000"/>
              </a:spcBef>
              <a:buClrTx/>
              <a:buFontTx/>
              <a:buNone/>
            </a:pPr>
            <a:r>
              <a:rPr lang="ca-ES" sz="2000" i="1" dirty="0" smtClean="0">
                <a:solidFill>
                  <a:schemeClr val="tx1"/>
                </a:solidFill>
              </a:rPr>
              <a:t>INSTITUT </a:t>
            </a:r>
            <a:r>
              <a:rPr lang="ca-ES" sz="2000" i="1" dirty="0">
                <a:solidFill>
                  <a:schemeClr val="tx1"/>
                </a:solidFill>
              </a:rPr>
              <a:t>DE BIOENGINYERIA DE CATALUNYA</a:t>
            </a:r>
          </a:p>
          <a:p>
            <a:pPr algn="l" eaLnBrk="1" hangingPunct="1">
              <a:spcBef>
                <a:spcPct val="25000"/>
              </a:spcBef>
              <a:buClrTx/>
              <a:buFontTx/>
              <a:buNone/>
            </a:pPr>
            <a:r>
              <a:rPr lang="ca-ES" sz="2000" i="1" dirty="0">
                <a:solidFill>
                  <a:schemeClr val="tx1"/>
                </a:solidFill>
              </a:rPr>
              <a:t>INSTITUT DE RECERCA EN ENERGIA DE </a:t>
            </a:r>
            <a:r>
              <a:rPr lang="ca-ES" sz="2000" i="1" dirty="0" smtClean="0">
                <a:solidFill>
                  <a:schemeClr val="tx1"/>
                </a:solidFill>
              </a:rPr>
              <a:t>CATALUNYA</a:t>
            </a:r>
            <a:endParaRPr lang="ca-ES" sz="2000" i="1" dirty="0">
              <a:solidFill>
                <a:schemeClr val="tx1"/>
              </a:solidFill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23528" y="1412776"/>
            <a:ext cx="3570288" cy="519113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Instituts de Recerca</a:t>
            </a:r>
          </a:p>
        </p:txBody>
      </p:sp>
    </p:spTree>
    <p:extLst>
      <p:ext uri="{BB962C8B-B14F-4D97-AF65-F5344CB8AC3E}">
        <p14:creationId xmlns:p14="http://schemas.microsoft.com/office/powerpoint/2010/main" val="7862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3408">
            <a:off x="611560" y="260648"/>
            <a:ext cx="3590925" cy="4143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0345">
            <a:off x="4171075" y="2296857"/>
            <a:ext cx="4152900" cy="3095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575573" y="116632"/>
            <a:ext cx="2754857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Física Teòrica. </a:t>
            </a:r>
            <a:endParaRPr lang="ca-ES" dirty="0" smtClean="0"/>
          </a:p>
          <a:p>
            <a:r>
              <a:rPr lang="ca-ES" dirty="0" smtClean="0"/>
              <a:t>Supercordes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9323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a-ES" b="1" dirty="0" smtClean="0">
                <a:solidFill>
                  <a:srgbClr val="3333FF"/>
                </a:solidFill>
              </a:rPr>
              <a:t>Facultat de Física</a:t>
            </a: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82689">
            <a:off x="2987675" y="1341438"/>
            <a:ext cx="2808288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8400" y="4581525"/>
            <a:ext cx="2808288" cy="106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0425" y="1341438"/>
            <a:ext cx="2735263" cy="205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1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39609">
            <a:off x="119063" y="3500438"/>
            <a:ext cx="3589337" cy="210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4872">
            <a:off x="6310850" y="3500437"/>
            <a:ext cx="2627312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10374">
            <a:off x="4067175" y="3429000"/>
            <a:ext cx="2160588" cy="1179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0255">
            <a:off x="395288" y="1377950"/>
            <a:ext cx="2376487" cy="205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11 CuadroTexto"/>
          <p:cNvSpPr txBox="1"/>
          <p:nvPr/>
        </p:nvSpPr>
        <p:spPr>
          <a:xfrm>
            <a:off x="6599079" y="889556"/>
            <a:ext cx="2462534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i</a:t>
            </a:r>
            <a:r>
              <a:rPr lang="ca-ES" dirty="0" smtClean="0"/>
              <a:t>nstal·lacions</a:t>
            </a:r>
            <a:endParaRPr lang="ca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9796">
            <a:off x="4655260" y="450250"/>
            <a:ext cx="4200525" cy="4781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79512" y="447369"/>
            <a:ext cx="4163319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Física d’altes energies</a:t>
            </a:r>
          </a:p>
          <a:p>
            <a:r>
              <a:rPr lang="ca-ES" dirty="0" smtClean="0"/>
              <a:t>Detectors </a:t>
            </a:r>
            <a:r>
              <a:rPr lang="ca-ES" dirty="0"/>
              <a:t>de partícules</a:t>
            </a:r>
          </a:p>
        </p:txBody>
      </p:sp>
      <p:pic>
        <p:nvPicPr>
          <p:cNvPr id="8" name="Picture 4" descr="D:\Users\gascon\Personal\9credits\presentacio\LHCB2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5950">
            <a:off x="389549" y="1988778"/>
            <a:ext cx="5410200" cy="3881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7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913">
            <a:off x="467544" y="476672"/>
            <a:ext cx="5476875" cy="4086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92091"/>
            <a:ext cx="2582758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Física nuclear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3189">
            <a:off x="2483768" y="2852936"/>
            <a:ext cx="6523037" cy="3105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546290" y="2132856"/>
            <a:ext cx="3502882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Física </a:t>
            </a:r>
            <a:r>
              <a:rPr lang="ca-ES" dirty="0" err="1"/>
              <a:t>nanoscòpica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3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2684" y="44624"/>
            <a:ext cx="2044150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Astrofísica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6571">
            <a:off x="157717" y="840181"/>
            <a:ext cx="3170632" cy="329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0291">
            <a:off x="2167774" y="3903343"/>
            <a:ext cx="3057525" cy="1866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440">
            <a:off x="5508104" y="278793"/>
            <a:ext cx="3429000" cy="2486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6532">
            <a:off x="5076056" y="2348880"/>
            <a:ext cx="3331521" cy="3339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230" y="688992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4691" y="4144295"/>
            <a:ext cx="4572000" cy="1384995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l">
              <a:buNone/>
            </a:pPr>
            <a:r>
              <a:rPr lang="ca-ES" dirty="0"/>
              <a:t>L’algoritme català </a:t>
            </a:r>
            <a:r>
              <a:rPr lang="ca-ES" dirty="0" smtClean="0"/>
              <a:t>de </a:t>
            </a:r>
            <a:r>
              <a:rPr lang="ca-ES" dirty="0"/>
              <a:t>l’Agència Espacial Europea</a:t>
            </a:r>
            <a:endParaRPr lang="ca-ES" dirty="0">
              <a:effectLst/>
            </a:endParaRPr>
          </a:p>
        </p:txBody>
      </p:sp>
      <p:pic>
        <p:nvPicPr>
          <p:cNvPr id="2050" name="Picture 2" descr="Gaia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32" y="458202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3" y="806001"/>
            <a:ext cx="6519639" cy="48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660232" y="588392"/>
            <a:ext cx="2162772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Sala blanca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58691" y="209832"/>
            <a:ext cx="2577950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TECNOLOGIA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770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2911">
            <a:off x="533112" y="434183"/>
            <a:ext cx="3112740" cy="23345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6787">
            <a:off x="2939288" y="1329213"/>
            <a:ext cx="5682208" cy="42616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359169" y="548680"/>
            <a:ext cx="2842445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nanotecnologia</a:t>
            </a:r>
          </a:p>
        </p:txBody>
      </p:sp>
    </p:spTree>
    <p:extLst>
      <p:ext uri="{BB962C8B-B14F-4D97-AF65-F5344CB8AC3E}">
        <p14:creationId xmlns:p14="http://schemas.microsoft.com/office/powerpoint/2010/main" val="206890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87433"/>
            <a:ext cx="3162300" cy="2724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1520" y="404664"/>
            <a:ext cx="5498621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Física i enginyeria de materials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19709">
            <a:off x="5146827" y="2420888"/>
            <a:ext cx="3705225" cy="2809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530179" y="1726288"/>
            <a:ext cx="5341527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Física de sistemes complexos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3644">
            <a:off x="984564" y="2814318"/>
            <a:ext cx="4267200" cy="3200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2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0058">
            <a:off x="467544" y="971386"/>
            <a:ext cx="2664296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7249" y="330399"/>
            <a:ext cx="4540025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Enginyeria de superfícies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1321">
            <a:off x="5893492" y="791085"/>
            <a:ext cx="2882091" cy="1925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65961" y="97468"/>
            <a:ext cx="2460930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Energia solar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7692">
            <a:off x="3635895" y="2874788"/>
            <a:ext cx="3638310" cy="3529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056851" y="4653136"/>
            <a:ext cx="2922595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Sistemes òptics</a:t>
            </a:r>
          </a:p>
        </p:txBody>
      </p:sp>
    </p:spTree>
    <p:extLst>
      <p:ext uri="{BB962C8B-B14F-4D97-AF65-F5344CB8AC3E}">
        <p14:creationId xmlns:p14="http://schemas.microsoft.com/office/powerpoint/2010/main" val="25117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:\COPIA SEGURETAT\Fotos\imatges electronica\camar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4840">
            <a:off x="288374" y="226355"/>
            <a:ext cx="2304256" cy="228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COPIA SEGURETAT\Fotos\imatges electronica\Instrument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9207">
            <a:off x="5529012" y="663319"/>
            <a:ext cx="3048801" cy="3427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G:\COPIA SEGURETAT\Fotos\imatges electronica\XIP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47">
            <a:off x="122440" y="3111937"/>
            <a:ext cx="3518965" cy="26392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820334" y="116632"/>
            <a:ext cx="4761240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Instrumentació electrònica</a:t>
            </a:r>
            <a:endParaRPr lang="ca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00414" y="1889592"/>
            <a:ext cx="4717959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pPr algn="l"/>
            <a:r>
              <a:rPr lang="ca-ES" dirty="0" smtClean="0"/>
              <a:t>Disseny de xips</a:t>
            </a:r>
          </a:p>
          <a:p>
            <a:pPr algn="l"/>
            <a:r>
              <a:rPr lang="ca-ES" dirty="0" smtClean="0"/>
              <a:t>Aplicacions biomèdiques..</a:t>
            </a:r>
            <a:endParaRPr lang="ca-ES" dirty="0"/>
          </a:p>
        </p:txBody>
      </p:sp>
      <p:pic>
        <p:nvPicPr>
          <p:cNvPr id="1026" name="Picture 2" descr="brainbul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6205">
            <a:off x="4019263" y="2939463"/>
            <a:ext cx="1363955" cy="195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4 CuadroTexto"/>
          <p:cNvSpPr txBox="1"/>
          <p:nvPr/>
        </p:nvSpPr>
        <p:spPr>
          <a:xfrm>
            <a:off x="5093275" y="4668171"/>
            <a:ext cx="2719014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err="1" smtClean="0"/>
              <a:t>Smart</a:t>
            </a:r>
            <a:r>
              <a:rPr lang="ca-ES" dirty="0" smtClean="0"/>
              <a:t> </a:t>
            </a:r>
            <a:r>
              <a:rPr lang="ca-ES" dirty="0" err="1" smtClean="0"/>
              <a:t>Lighting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594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G:\COPIA SEGURETAT\Fotos\imatges electronica\11_05_5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626">
            <a:off x="179512" y="531143"/>
            <a:ext cx="3360374" cy="2520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08239" y="260648"/>
            <a:ext cx="5200463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Sistemes de Radiofreqüència</a:t>
            </a: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701" y="606939"/>
            <a:ext cx="3283779" cy="24724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3524">
            <a:off x="908758" y="2828741"/>
            <a:ext cx="4680520" cy="35103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3851921" y="3637677"/>
            <a:ext cx="5040560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Sistemes de Control per automoció i Per l’Espai</a:t>
            </a:r>
          </a:p>
        </p:txBody>
      </p:sp>
    </p:spTree>
    <p:extLst>
      <p:ext uri="{BB962C8B-B14F-4D97-AF65-F5344CB8AC3E}">
        <p14:creationId xmlns:p14="http://schemas.microsoft.com/office/powerpoint/2010/main" val="25117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5329238"/>
          </a:xfrm>
        </p:spPr>
        <p:txBody>
          <a:bodyPr/>
          <a:lstStyle/>
          <a:p>
            <a:pPr eaLnBrk="1" hangingPunct="1"/>
            <a:r>
              <a:rPr lang="ca-ES" sz="4000" b="1" dirty="0" smtClean="0">
                <a:solidFill>
                  <a:schemeClr val="tx1"/>
                </a:solidFill>
              </a:rPr>
              <a:t>On trobar més informació?</a:t>
            </a:r>
            <a:br>
              <a:rPr lang="ca-ES" sz="4000" b="1" dirty="0" smtClean="0">
                <a:solidFill>
                  <a:schemeClr val="tx1"/>
                </a:solidFill>
              </a:rPr>
            </a:br>
            <a:r>
              <a:rPr lang="ca-ES" sz="4000" b="1" dirty="0" smtClean="0">
                <a:solidFill>
                  <a:srgbClr val="F04C02"/>
                </a:solidFill>
              </a:rPr>
              <a:t/>
            </a:r>
            <a:br>
              <a:rPr lang="ca-ES" sz="4000" b="1" dirty="0" smtClean="0">
                <a:solidFill>
                  <a:srgbClr val="F04C02"/>
                </a:solidFill>
              </a:rPr>
            </a:br>
            <a:r>
              <a:rPr lang="ca-ES" sz="3200" dirty="0" smtClean="0"/>
              <a:t>Web de l’ensenyament</a:t>
            </a:r>
            <a:br>
              <a:rPr lang="ca-ES" sz="3200" dirty="0" smtClean="0"/>
            </a:br>
            <a:r>
              <a:rPr lang="ca-ES" sz="3200" dirty="0" smtClean="0">
                <a:hlinkClick r:id="rId3"/>
              </a:rPr>
              <a:t>http://www.ub.edu/fisica</a:t>
            </a:r>
            <a:r>
              <a:rPr lang="ca-ES" sz="3200" dirty="0" smtClean="0"/>
              <a:t/>
            </a:r>
            <a:br>
              <a:rPr lang="ca-ES" sz="3200" dirty="0" smtClean="0"/>
            </a:br>
            <a:r>
              <a:rPr lang="ca-ES" sz="3200" dirty="0" smtClean="0"/>
              <a:t/>
            </a:r>
            <a:br>
              <a:rPr lang="ca-ES" sz="3200" dirty="0" smtClean="0"/>
            </a:br>
            <a:r>
              <a:rPr lang="ca-ES" sz="3200" dirty="0" smtClean="0"/>
              <a:t>Guia de l’ensenyament </a:t>
            </a:r>
            <a:br>
              <a:rPr lang="ca-ES" sz="3200" dirty="0" smtClean="0"/>
            </a:br>
            <a:r>
              <a:rPr lang="ca-ES" sz="3200" dirty="0" smtClean="0"/>
              <a:t/>
            </a:r>
            <a:br>
              <a:rPr lang="ca-ES" sz="3200" dirty="0" smtClean="0"/>
            </a:br>
            <a:r>
              <a:rPr lang="ca-ES" sz="3200" dirty="0" smtClean="0"/>
              <a:t>Sortides professionals </a:t>
            </a:r>
            <a:br>
              <a:rPr lang="ca-ES" sz="3200" dirty="0" smtClean="0"/>
            </a:br>
            <a:r>
              <a:rPr lang="ca-ES" sz="3200" dirty="0" smtClean="0">
                <a:hlinkClick r:id="rId4"/>
              </a:rPr>
              <a:t>http://estudisuniversitaris.gencat.cat/</a:t>
            </a:r>
            <a:r>
              <a:rPr lang="ca-ES" sz="3200" dirty="0" smtClean="0"/>
              <a:t> </a:t>
            </a:r>
            <a:br>
              <a:rPr lang="ca-ES" sz="3200" dirty="0" smtClean="0"/>
            </a:br>
            <a:endParaRPr lang="ca-ES" sz="3200" u="sng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4248472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</a:pPr>
            <a:r>
              <a:rPr lang="ca-ES" sz="2400" dirty="0" smtClean="0"/>
              <a:t>Equip </a:t>
            </a:r>
            <a:r>
              <a:rPr lang="ca-ES" sz="2400" dirty="0" err="1" smtClean="0"/>
              <a:t>Deganal</a:t>
            </a:r>
            <a:endParaRPr lang="ca-E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a-ES" sz="2400" dirty="0" smtClean="0"/>
              <a:t>Degà, 3 vice-degans; 1 secretari </a:t>
            </a:r>
          </a:p>
          <a:p>
            <a:pPr lvl="1" eaLnBrk="1" hangingPunct="1">
              <a:lnSpc>
                <a:spcPct val="80000"/>
              </a:lnSpc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</a:pPr>
            <a:r>
              <a:rPr lang="ca-ES" sz="2400" dirty="0" smtClean="0"/>
              <a:t>Junta de Facultat</a:t>
            </a:r>
          </a:p>
          <a:p>
            <a:pPr eaLnBrk="1" hangingPunct="1">
              <a:lnSpc>
                <a:spcPct val="80000"/>
              </a:lnSpc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</a:pPr>
            <a:r>
              <a:rPr lang="ca-ES" sz="2400" dirty="0" smtClean="0"/>
              <a:t>Consells d’Estudis</a:t>
            </a:r>
          </a:p>
          <a:p>
            <a:pPr lvl="1" eaLnBrk="1" hangingPunct="1">
              <a:lnSpc>
                <a:spcPct val="80000"/>
              </a:lnSpc>
            </a:pPr>
            <a:r>
              <a:rPr lang="ca-ES" sz="2400" dirty="0" smtClean="0"/>
              <a:t>Física</a:t>
            </a:r>
          </a:p>
          <a:p>
            <a:pPr lvl="1" eaLnBrk="1" hangingPunct="1">
              <a:lnSpc>
                <a:spcPct val="80000"/>
              </a:lnSpc>
            </a:pPr>
            <a:r>
              <a:rPr lang="ca-ES" sz="2400" dirty="0" smtClean="0"/>
              <a:t>Enginyeria Electrònica de Telecomunicació</a:t>
            </a:r>
          </a:p>
          <a:p>
            <a:pPr lvl="1" eaLnBrk="1" hangingPunct="1">
              <a:lnSpc>
                <a:spcPct val="80000"/>
              </a:lnSpc>
            </a:pPr>
            <a:endParaRPr lang="ca-ES" sz="2400" dirty="0" smtClean="0"/>
          </a:p>
          <a:p>
            <a:pPr eaLnBrk="1" hangingPunct="1">
              <a:lnSpc>
                <a:spcPct val="80000"/>
              </a:lnSpc>
            </a:pPr>
            <a:r>
              <a:rPr lang="ca-ES" sz="2400" dirty="0" smtClean="0"/>
              <a:t>5 Departaments ... 4</a:t>
            </a:r>
          </a:p>
          <a:p>
            <a:pPr eaLnBrk="1" hangingPunct="1">
              <a:lnSpc>
                <a:spcPct val="80000"/>
              </a:lnSpc>
            </a:pPr>
            <a:endParaRPr lang="ca-E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ca-ES" b="1" dirty="0" smtClean="0">
                <a:solidFill>
                  <a:srgbClr val="3333FF"/>
                </a:solidFill>
              </a:rPr>
              <a:t>Facultat de Física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537897" y="1052736"/>
            <a:ext cx="2302233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organització</a:t>
            </a:r>
            <a:endParaRPr lang="ca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51521" y="180866"/>
            <a:ext cx="4248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eaLnBrk="1" hangingPunct="1">
              <a:spcBef>
                <a:spcPct val="50000"/>
              </a:spcBef>
              <a:buClrTx/>
              <a:buFontTx/>
              <a:buNone/>
              <a:defRPr sz="3200" i="1">
                <a:solidFill>
                  <a:srgbClr val="3333FF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9pPr>
          </a:lstStyle>
          <a:p>
            <a:r>
              <a:rPr lang="ca-ES" sz="3600" i="0" dirty="0">
                <a:solidFill>
                  <a:srgbClr val="0000C0"/>
                </a:solidFill>
              </a:rPr>
              <a:t>Facultat de Física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388" y="3357563"/>
            <a:ext cx="4032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buFontTx/>
              <a:buNone/>
            </a:pPr>
            <a:r>
              <a:rPr lang="ca-ES" sz="3200" i="1" dirty="0">
                <a:solidFill>
                  <a:srgbClr val="3333FF"/>
                </a:solidFill>
              </a:rPr>
              <a:t>Departaments</a:t>
            </a:r>
            <a:endParaRPr lang="es-ES" sz="3200" i="1" dirty="0">
              <a:solidFill>
                <a:srgbClr val="3333FF"/>
              </a:solidFill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600200" y="1135063"/>
            <a:ext cx="6500813" cy="21240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≈</a:t>
            </a:r>
            <a:r>
              <a:rPr lang="ca-ES" sz="2400" dirty="0">
                <a:solidFill>
                  <a:schemeClr val="tx1"/>
                </a:solidFill>
              </a:rPr>
              <a:t> 1000 alumnes de Física i Enginyeria</a:t>
            </a:r>
          </a:p>
          <a:p>
            <a:pPr algn="l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≈</a:t>
            </a:r>
            <a:r>
              <a:rPr lang="ca-ES" sz="2400" dirty="0">
                <a:solidFill>
                  <a:schemeClr val="tx1"/>
                </a:solidFill>
              </a:rPr>
              <a:t>   400 alumnes de màster  </a:t>
            </a:r>
          </a:p>
          <a:p>
            <a:pPr algn="l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≈</a:t>
            </a:r>
            <a:r>
              <a:rPr lang="ca-ES" sz="2400" dirty="0">
                <a:solidFill>
                  <a:schemeClr val="tx1"/>
                </a:solidFill>
              </a:rPr>
              <a:t>   150 alumnes de doctorat </a:t>
            </a:r>
          </a:p>
          <a:p>
            <a:pPr algn="l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≈</a:t>
            </a:r>
            <a:r>
              <a:rPr lang="ca-ES" sz="2400" dirty="0">
                <a:solidFill>
                  <a:schemeClr val="tx1"/>
                </a:solidFill>
              </a:rPr>
              <a:t>   </a:t>
            </a:r>
            <a:r>
              <a:rPr lang="ca-ES" sz="2400" dirty="0" smtClean="0">
                <a:solidFill>
                  <a:schemeClr val="tx1"/>
                </a:solidFill>
              </a:rPr>
              <a:t>275 </a:t>
            </a:r>
            <a:r>
              <a:rPr lang="ca-ES" sz="2400" dirty="0">
                <a:solidFill>
                  <a:schemeClr val="tx1"/>
                </a:solidFill>
              </a:rPr>
              <a:t>professors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115616" y="3947291"/>
            <a:ext cx="7320855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defPPr>
              <a:defRPr lang="es-ES"/>
            </a:defPPr>
            <a:lvl1pPr algn="l" eaLnBrk="1" hangingPunct="1">
              <a:spcBef>
                <a:spcPct val="50000"/>
              </a:spcBef>
              <a:buClrTx/>
              <a:buFontTx/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ca-ES" dirty="0"/>
              <a:t>Física aplicada (FA)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ca-ES" dirty="0"/>
              <a:t>Física de la Matèria Condensada </a:t>
            </a:r>
            <a:r>
              <a:rPr lang="ca-ES" dirty="0" smtClean="0"/>
              <a:t>(FMC)</a:t>
            </a:r>
            <a:endParaRPr lang="ca-ES" dirty="0"/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ca-ES" dirty="0"/>
              <a:t>Física Quàntica i Astrofísica (FQA</a:t>
            </a:r>
            <a:r>
              <a:rPr lang="ca-ES" dirty="0" smtClean="0"/>
              <a:t>)</a:t>
            </a:r>
            <a:endParaRPr lang="ca-ES" dirty="0" smtClean="0"/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ca-ES" dirty="0" smtClean="0"/>
              <a:t>Enginyeries. Secció Electrònica (</a:t>
            </a:r>
            <a:r>
              <a:rPr lang="ca-ES" dirty="0" smtClean="0"/>
              <a:t>EN</a:t>
            </a:r>
            <a:r>
              <a:rPr lang="ca-ES" dirty="0" smtClean="0"/>
              <a:t>EL)</a:t>
            </a:r>
            <a:endParaRPr lang="ca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7208781" y="446284"/>
            <a:ext cx="1784463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 smtClean="0"/>
              <a:t>persones</a:t>
            </a:r>
            <a:endParaRPr lang="ca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82948" grpId="0" animBg="1"/>
      <p:bldP spid="184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Flecha derecha"/>
          <p:cNvSpPr/>
          <p:nvPr/>
        </p:nvSpPr>
        <p:spPr bwMode="auto">
          <a:xfrm rot="5400000">
            <a:off x="2321671" y="3111897"/>
            <a:ext cx="4562927" cy="679796"/>
          </a:xfrm>
          <a:prstGeom prst="rightArrow">
            <a:avLst>
              <a:gd name="adj1" fmla="val 50000"/>
              <a:gd name="adj2" fmla="val 70786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SzTx/>
              <a:buNone/>
              <a:tabLst/>
            </a:pPr>
            <a:endParaRPr kumimoji="0" lang="ca-ES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339753" y="647110"/>
            <a:ext cx="4392488" cy="52322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70C0"/>
                </a:solidFill>
              </a:rPr>
              <a:t>Grau (240 </a:t>
            </a:r>
            <a:r>
              <a:rPr lang="ca-ES" dirty="0" err="1" smtClean="0">
                <a:solidFill>
                  <a:srgbClr val="0070C0"/>
                </a:solidFill>
              </a:rPr>
              <a:t>cr</a:t>
            </a:r>
            <a:r>
              <a:rPr lang="ca-ES" dirty="0" smtClean="0">
                <a:solidFill>
                  <a:srgbClr val="0070C0"/>
                </a:solidFill>
              </a:rPr>
              <a:t>)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40256" y="1644938"/>
            <a:ext cx="2824812" cy="523220"/>
          </a:xfrm>
          <a:prstGeom prst="rect">
            <a:avLst/>
          </a:prstGeom>
          <a:solidFill>
            <a:srgbClr val="93FFC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70C0"/>
                </a:solidFill>
              </a:rPr>
              <a:t>Màster 1 (60 </a:t>
            </a:r>
            <a:r>
              <a:rPr lang="ca-ES" dirty="0" err="1" smtClean="0">
                <a:solidFill>
                  <a:srgbClr val="0070C0"/>
                </a:solidFill>
              </a:rPr>
              <a:t>cr</a:t>
            </a:r>
            <a:r>
              <a:rPr lang="ca-ES" dirty="0" smtClean="0">
                <a:solidFill>
                  <a:srgbClr val="0070C0"/>
                </a:solidFill>
              </a:rPr>
              <a:t>)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87624" y="2420888"/>
            <a:ext cx="3025187" cy="523220"/>
          </a:xfrm>
          <a:prstGeom prst="rect">
            <a:avLst/>
          </a:prstGeom>
          <a:solidFill>
            <a:srgbClr val="93FFC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70C0"/>
                </a:solidFill>
              </a:rPr>
              <a:t>Màster 2 (120 </a:t>
            </a:r>
            <a:r>
              <a:rPr lang="ca-ES" dirty="0" err="1" smtClean="0">
                <a:solidFill>
                  <a:srgbClr val="0070C0"/>
                </a:solidFill>
              </a:rPr>
              <a:t>cr</a:t>
            </a:r>
            <a:r>
              <a:rPr lang="ca-ES" dirty="0" smtClean="0">
                <a:solidFill>
                  <a:srgbClr val="0070C0"/>
                </a:solidFill>
              </a:rPr>
              <a:t>)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279106" y="2311420"/>
            <a:ext cx="2824812" cy="523220"/>
          </a:xfrm>
          <a:prstGeom prst="rect">
            <a:avLst/>
          </a:prstGeom>
          <a:solidFill>
            <a:srgbClr val="93FFC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70C0"/>
                </a:solidFill>
              </a:rPr>
              <a:t>Màster 3 (90 </a:t>
            </a:r>
            <a:r>
              <a:rPr lang="ca-ES" dirty="0" err="1" smtClean="0">
                <a:solidFill>
                  <a:srgbClr val="0070C0"/>
                </a:solidFill>
              </a:rPr>
              <a:t>cr</a:t>
            </a:r>
            <a:r>
              <a:rPr lang="ca-ES" dirty="0" smtClean="0">
                <a:solidFill>
                  <a:srgbClr val="0070C0"/>
                </a:solidFill>
              </a:rPr>
              <a:t>)</a:t>
            </a:r>
            <a:endParaRPr lang="ca-ES" dirty="0">
              <a:solidFill>
                <a:srgbClr val="0070C0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 bwMode="auto">
          <a:xfrm>
            <a:off x="251520" y="908720"/>
            <a:ext cx="0" cy="4320480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8 CuadroTexto"/>
          <p:cNvSpPr txBox="1"/>
          <p:nvPr/>
        </p:nvSpPr>
        <p:spPr>
          <a:xfrm rot="16200000">
            <a:off x="-848780" y="2807349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rgbClr val="0070C0"/>
                </a:solidFill>
              </a:rPr>
              <a:t>especialització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732240" y="60147"/>
            <a:ext cx="2254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chemeClr val="tx1"/>
                </a:solidFill>
              </a:rPr>
              <a:t>60 </a:t>
            </a:r>
            <a:r>
              <a:rPr lang="ca-ES" dirty="0" err="1" smtClean="0">
                <a:solidFill>
                  <a:schemeClr val="tx1"/>
                </a:solidFill>
              </a:rPr>
              <a:t>cr</a:t>
            </a:r>
            <a:r>
              <a:rPr lang="ca-ES" dirty="0" smtClean="0">
                <a:solidFill>
                  <a:schemeClr val="tx1"/>
                </a:solidFill>
              </a:rPr>
              <a:t> = 1any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55677" y="3615287"/>
            <a:ext cx="5760640" cy="46179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  <a:buClrTx/>
              <a:buFontTx/>
              <a:buNone/>
            </a:pPr>
            <a:r>
              <a:rPr lang="ca-ES" sz="2000" i="1" dirty="0" smtClean="0"/>
              <a:t>Programes de DOCTORAT (</a:t>
            </a:r>
            <a:r>
              <a:rPr lang="ca-ES" sz="2000" i="1" dirty="0" smtClean="0">
                <a:sym typeface="Symbol"/>
              </a:rPr>
              <a:t> </a:t>
            </a:r>
            <a:r>
              <a:rPr lang="ca-ES" sz="2000" i="1" dirty="0" smtClean="0"/>
              <a:t>4 anys) </a:t>
            </a:r>
            <a:endParaRPr lang="es-ES" sz="2000" b="0" dirty="0"/>
          </a:p>
        </p:txBody>
      </p:sp>
      <p:sp>
        <p:nvSpPr>
          <p:cNvPr id="12" name="11 Flecha derecha"/>
          <p:cNvSpPr/>
          <p:nvPr/>
        </p:nvSpPr>
        <p:spPr bwMode="auto">
          <a:xfrm>
            <a:off x="4572807" y="1340768"/>
            <a:ext cx="287225" cy="82739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SzTx/>
              <a:buFont typeface="Arial" charset="0"/>
              <a:buChar char="●"/>
              <a:tabLst/>
            </a:pPr>
            <a:endParaRPr kumimoji="0" lang="ca-ES" sz="2800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525109" y="4293096"/>
            <a:ext cx="308289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chemeClr val="tx1"/>
                </a:solidFill>
              </a:rPr>
              <a:t>Estades </a:t>
            </a:r>
            <a:r>
              <a:rPr lang="ca-ES" dirty="0" err="1" smtClean="0">
                <a:solidFill>
                  <a:schemeClr val="tx1"/>
                </a:solidFill>
              </a:rPr>
              <a:t>Postdoc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753819" y="5179474"/>
            <a:ext cx="201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sz="4000" dirty="0" smtClean="0">
                <a:solidFill>
                  <a:schemeClr val="accent1">
                    <a:lumMod val="50000"/>
                  </a:schemeClr>
                </a:solidFill>
              </a:rPr>
              <a:t>recerca</a:t>
            </a:r>
            <a:endParaRPr lang="ca-E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51520" y="69082"/>
            <a:ext cx="2778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chemeClr val="bg1"/>
                </a:solidFill>
              </a:rPr>
              <a:t>Estudis (EEES)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8" name="Fletxa dreta 7"/>
          <p:cNvSpPr/>
          <p:nvPr/>
        </p:nvSpPr>
        <p:spPr bwMode="auto">
          <a:xfrm>
            <a:off x="4779474" y="1145879"/>
            <a:ext cx="3338010" cy="49905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endParaRPr lang="ca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QuadreDeText 5"/>
          <p:cNvSpPr txBox="1"/>
          <p:nvPr/>
        </p:nvSpPr>
        <p:spPr>
          <a:xfrm rot="5400000">
            <a:off x="7624149" y="2807349"/>
            <a:ext cx="220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>
                <a:solidFill>
                  <a:schemeClr val="accent2">
                    <a:lumMod val="75000"/>
                  </a:schemeClr>
                </a:solidFill>
              </a:rPr>
              <a:t>Món laboral</a:t>
            </a:r>
            <a:endParaRPr lang="ca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Fletxa dreta 16"/>
          <p:cNvSpPr/>
          <p:nvPr/>
        </p:nvSpPr>
        <p:spPr bwMode="auto">
          <a:xfrm>
            <a:off x="4779474" y="2834640"/>
            <a:ext cx="3338010" cy="49905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endParaRPr lang="ca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Fletxa dreta 17"/>
          <p:cNvSpPr/>
          <p:nvPr/>
        </p:nvSpPr>
        <p:spPr bwMode="auto">
          <a:xfrm>
            <a:off x="4765908" y="4181341"/>
            <a:ext cx="3338010" cy="49905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endParaRPr lang="ca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3" grpId="0" animBg="1"/>
      <p:bldP spid="4" grpId="0" animBg="1"/>
      <p:bldP spid="5" grpId="0" animBg="1"/>
      <p:bldP spid="9" grpId="0"/>
      <p:bldP spid="11" grpId="0" animBg="1"/>
      <p:bldP spid="2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96888" y="177007"/>
            <a:ext cx="7272338" cy="5847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eaLnBrk="1" hangingPunct="1">
              <a:spcBef>
                <a:spcPct val="20000"/>
              </a:spcBef>
              <a:buClrTx/>
              <a:buFontTx/>
              <a:buNone/>
              <a:defRPr sz="3200">
                <a:solidFill>
                  <a:schemeClr val="tx1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9pPr>
          </a:lstStyle>
          <a:p>
            <a:r>
              <a:rPr lang="ca-ES" dirty="0"/>
              <a:t>ENSENYAMENTS DE  LA FACULTAT  </a:t>
            </a:r>
            <a:endParaRPr lang="es-ES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95535" y="1445568"/>
            <a:ext cx="8567737" cy="43402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  <a:defRPr sz="2800" b="1">
                <a:solidFill>
                  <a:srgbClr val="FFC00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l">
              <a:buClrTx/>
              <a:buFont typeface="Arial" pitchFamily="34" charset="0"/>
              <a:buChar char="•"/>
            </a:pPr>
            <a:endParaRPr lang="ca-ES" sz="2400" dirty="0" smtClean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ca-ES" sz="2400" i="1" dirty="0" smtClean="0">
                <a:solidFill>
                  <a:srgbClr val="3333FF"/>
                </a:solidFill>
              </a:rPr>
              <a:t>Física</a:t>
            </a:r>
            <a:r>
              <a:rPr lang="ca-ES" sz="2400" dirty="0" smtClean="0">
                <a:solidFill>
                  <a:srgbClr val="3333FF"/>
                </a:solidFill>
              </a:rPr>
              <a:t> </a:t>
            </a:r>
            <a:r>
              <a:rPr lang="ca-ES" sz="2000" dirty="0">
                <a:solidFill>
                  <a:schemeClr val="tx1"/>
                </a:solidFill>
              </a:rPr>
              <a:t>(240 crèdits)</a:t>
            </a:r>
          </a:p>
          <a:p>
            <a:pPr algn="l">
              <a:buClrTx/>
              <a:buNone/>
            </a:pPr>
            <a:r>
              <a:rPr lang="ca-ES" sz="2400" dirty="0">
                <a:solidFill>
                  <a:schemeClr val="tx1"/>
                </a:solidFill>
              </a:rPr>
              <a:t>         </a:t>
            </a:r>
            <a:r>
              <a:rPr lang="ca-ES" sz="2400" i="1" dirty="0">
                <a:solidFill>
                  <a:schemeClr val="tx1"/>
                </a:solidFill>
              </a:rPr>
              <a:t>Menció: </a:t>
            </a:r>
            <a:r>
              <a:rPr lang="ca-ES" sz="2400" i="1" dirty="0">
                <a:solidFill>
                  <a:srgbClr val="3333FF"/>
                </a:solidFill>
              </a:rPr>
              <a:t>Física fonamental</a:t>
            </a:r>
          </a:p>
          <a:p>
            <a:pPr algn="l">
              <a:buClrTx/>
              <a:buNone/>
            </a:pPr>
            <a:r>
              <a:rPr lang="ca-ES" sz="2400" i="1" dirty="0">
                <a:solidFill>
                  <a:srgbClr val="3333FF"/>
                </a:solidFill>
              </a:rPr>
              <a:t>         </a:t>
            </a:r>
            <a:r>
              <a:rPr lang="ca-ES" sz="2400" i="1" dirty="0">
                <a:solidFill>
                  <a:schemeClr val="tx1"/>
                </a:solidFill>
              </a:rPr>
              <a:t>Menció:</a:t>
            </a:r>
            <a:r>
              <a:rPr lang="ca-ES" sz="2400" i="1" dirty="0">
                <a:solidFill>
                  <a:srgbClr val="3333FF"/>
                </a:solidFill>
              </a:rPr>
              <a:t> Física aplicada</a:t>
            </a:r>
          </a:p>
          <a:p>
            <a:pPr algn="l">
              <a:buClrTx/>
              <a:buNone/>
            </a:pPr>
            <a:r>
              <a:rPr lang="ca-ES" sz="2400" dirty="0">
                <a:solidFill>
                  <a:schemeClr val="tx1"/>
                </a:solidFill>
              </a:rPr>
              <a:t>         </a:t>
            </a:r>
            <a:r>
              <a:rPr lang="ca-ES" sz="2400" dirty="0" smtClean="0">
                <a:solidFill>
                  <a:schemeClr val="tx1"/>
                </a:solidFill>
              </a:rPr>
              <a:t>	</a:t>
            </a:r>
            <a:r>
              <a:rPr lang="ca-ES" sz="2000" dirty="0" smtClean="0">
                <a:solidFill>
                  <a:schemeClr val="tx1"/>
                </a:solidFill>
              </a:rPr>
              <a:t>(</a:t>
            </a:r>
            <a:r>
              <a:rPr lang="ca-ES" sz="2000" dirty="0">
                <a:solidFill>
                  <a:schemeClr val="tx1"/>
                </a:solidFill>
              </a:rPr>
              <a:t>possibilitat de fer un “</a:t>
            </a:r>
            <a:r>
              <a:rPr lang="ca-ES" sz="2000" dirty="0" err="1">
                <a:solidFill>
                  <a:schemeClr val="tx1"/>
                </a:solidFill>
              </a:rPr>
              <a:t>Minor</a:t>
            </a:r>
            <a:r>
              <a:rPr lang="ca-ES" sz="2000" dirty="0">
                <a:solidFill>
                  <a:schemeClr val="tx1"/>
                </a:solidFill>
              </a:rPr>
              <a:t>” en Matemàtiques</a:t>
            </a:r>
            <a:r>
              <a:rPr lang="ca-ES" sz="2000" dirty="0" smtClean="0">
                <a:solidFill>
                  <a:schemeClr val="tx1"/>
                </a:solidFill>
              </a:rPr>
              <a:t>)</a:t>
            </a:r>
          </a:p>
          <a:p>
            <a:pPr algn="l">
              <a:buClrTx/>
              <a:buNone/>
            </a:pPr>
            <a:endParaRPr lang="ca-ES" sz="2000" dirty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ca-ES" sz="2400" b="0" dirty="0">
                <a:solidFill>
                  <a:schemeClr val="tx1"/>
                </a:solidFill>
              </a:rPr>
              <a:t> </a:t>
            </a:r>
            <a:r>
              <a:rPr lang="ca-ES" sz="2400" i="1" dirty="0">
                <a:solidFill>
                  <a:srgbClr val="3333FF"/>
                </a:solidFill>
              </a:rPr>
              <a:t>Física + Matemàtiques</a:t>
            </a:r>
            <a:r>
              <a:rPr lang="ca-ES" sz="2400" dirty="0">
                <a:solidFill>
                  <a:schemeClr val="tx1"/>
                </a:solidFill>
              </a:rPr>
              <a:t> </a:t>
            </a:r>
            <a:r>
              <a:rPr lang="ca-ES" sz="2000" dirty="0">
                <a:solidFill>
                  <a:schemeClr val="tx1"/>
                </a:solidFill>
              </a:rPr>
              <a:t>(318 crèdits)</a:t>
            </a:r>
            <a:r>
              <a:rPr lang="ca-ES" sz="2400" dirty="0">
                <a:solidFill>
                  <a:schemeClr val="tx1"/>
                </a:solidFill>
              </a:rPr>
              <a:t> </a:t>
            </a:r>
            <a:endParaRPr lang="ca-ES" sz="2400" dirty="0" smtClean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itchFamily="34" charset="0"/>
              <a:buChar char="•"/>
            </a:pPr>
            <a:endParaRPr lang="ca-ES" sz="2400" dirty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ca-ES" sz="2400" dirty="0">
                <a:solidFill>
                  <a:schemeClr val="tx1"/>
                </a:solidFill>
              </a:rPr>
              <a:t> </a:t>
            </a:r>
            <a:r>
              <a:rPr lang="ca-ES" sz="2400" i="1" dirty="0">
                <a:solidFill>
                  <a:srgbClr val="3333FF"/>
                </a:solidFill>
              </a:rPr>
              <a:t>Enginyeria Electrònica de Telecomunicació </a:t>
            </a:r>
            <a:r>
              <a:rPr lang="ca-ES" sz="2000" dirty="0">
                <a:solidFill>
                  <a:schemeClr val="tx1"/>
                </a:solidFill>
              </a:rPr>
              <a:t>(240 crèdits)</a:t>
            </a:r>
            <a:endParaRPr lang="ca-ES" sz="2000" i="1" dirty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ca-ES" sz="2400" i="1" dirty="0">
                <a:solidFill>
                  <a:schemeClr val="tx1"/>
                </a:solidFill>
              </a:rPr>
              <a:t> </a:t>
            </a:r>
            <a:r>
              <a:rPr lang="ca-ES" sz="2400" i="1" dirty="0">
                <a:solidFill>
                  <a:srgbClr val="3333FF"/>
                </a:solidFill>
              </a:rPr>
              <a:t>Enginyeria Biomèdica</a:t>
            </a:r>
            <a:r>
              <a:rPr lang="ca-ES" sz="2400" dirty="0">
                <a:solidFill>
                  <a:schemeClr val="tx1"/>
                </a:solidFill>
              </a:rPr>
              <a:t> </a:t>
            </a:r>
            <a:r>
              <a:rPr lang="ca-ES" sz="2000" dirty="0">
                <a:solidFill>
                  <a:schemeClr val="tx1"/>
                </a:solidFill>
              </a:rPr>
              <a:t>(240 crèdits</a:t>
            </a:r>
            <a:r>
              <a:rPr lang="ca-ES" sz="2000" dirty="0" smtClean="0">
                <a:solidFill>
                  <a:schemeClr val="tx1"/>
                </a:solidFill>
              </a:rPr>
              <a:t>) </a:t>
            </a:r>
          </a:p>
          <a:p>
            <a:pPr algn="l">
              <a:buClrTx/>
              <a:buNone/>
            </a:pPr>
            <a:r>
              <a:rPr lang="ca-ES" sz="2000" dirty="0">
                <a:solidFill>
                  <a:schemeClr val="tx1"/>
                </a:solidFill>
              </a:rPr>
              <a:t>	</a:t>
            </a:r>
            <a:r>
              <a:rPr lang="ca-ES" sz="2000" dirty="0" smtClean="0">
                <a:solidFill>
                  <a:schemeClr val="tx1"/>
                </a:solidFill>
              </a:rPr>
              <a:t>(juntament amb Fac. de Medicina)</a:t>
            </a:r>
          </a:p>
          <a:p>
            <a:pPr algn="l">
              <a:buClrTx/>
              <a:buNone/>
            </a:pPr>
            <a:endParaRPr lang="ca-ES" sz="2000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948264" y="1151166"/>
            <a:ext cx="1481496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 dirty="0"/>
              <a:t>GRAUS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4004" y="1268760"/>
            <a:ext cx="8280400" cy="3047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2075" tIns="46038" rIns="92075" bIns="46038">
            <a:spAutoFit/>
          </a:bodyPr>
          <a:lstStyle>
            <a:defPPr>
              <a:defRPr lang="es-ES"/>
            </a:defPPr>
            <a:lvl1pPr marL="342900" indent="-342900" algn="l">
              <a:buClrTx/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9pPr>
          </a:lstStyle>
          <a:p>
            <a:r>
              <a:rPr lang="ca-ES" dirty="0"/>
              <a:t>Astrofísica, física de partícules i cosmologia</a:t>
            </a:r>
          </a:p>
          <a:p>
            <a:r>
              <a:rPr lang="ca-ES" dirty="0"/>
              <a:t>Meteorologia</a:t>
            </a:r>
          </a:p>
          <a:p>
            <a:r>
              <a:rPr lang="ca-ES" dirty="0"/>
              <a:t>Física Avançada</a:t>
            </a:r>
          </a:p>
          <a:p>
            <a:r>
              <a:rPr lang="ca-ES" dirty="0" smtClean="0"/>
              <a:t>Nanociència </a:t>
            </a:r>
            <a:r>
              <a:rPr lang="ca-ES" dirty="0"/>
              <a:t>i nanotecnologia</a:t>
            </a:r>
          </a:p>
          <a:p>
            <a:r>
              <a:rPr lang="ca-ES" dirty="0" smtClean="0"/>
              <a:t>Energies Renovables i Sostenibilitat Energètica</a:t>
            </a:r>
          </a:p>
          <a:p>
            <a:r>
              <a:rPr lang="ca-ES" dirty="0"/>
              <a:t>Enginyeria </a:t>
            </a:r>
            <a:r>
              <a:rPr lang="ca-ES" dirty="0" smtClean="0"/>
              <a:t>biomèdica (conjunt amb UPC)</a:t>
            </a:r>
            <a:endParaRPr lang="ca-ES" dirty="0"/>
          </a:p>
          <a:p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Física nuclear (USE)</a:t>
            </a:r>
          </a:p>
          <a:p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Fotònica (</a:t>
            </a:r>
            <a:r>
              <a:rPr lang="ca-ES" dirty="0" smtClean="0">
                <a:solidFill>
                  <a:schemeClr val="bg1">
                    <a:lumMod val="50000"/>
                  </a:schemeClr>
                </a:solidFill>
              </a:rPr>
              <a:t>UPC-Erasmus </a:t>
            </a:r>
            <a:r>
              <a:rPr lang="ca-ES" dirty="0" err="1" smtClean="0">
                <a:solidFill>
                  <a:schemeClr val="bg1">
                    <a:lumMod val="50000"/>
                  </a:schemeClr>
                </a:solidFill>
              </a:rPr>
              <a:t>Mundus</a:t>
            </a:r>
            <a:r>
              <a:rPr lang="ca-E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ca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51520" y="4877056"/>
            <a:ext cx="3456383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buNone/>
            </a:lvl1pPr>
          </a:lstStyle>
          <a:p>
            <a:r>
              <a:rPr lang="ca-ES"/>
              <a:t>DOCTORAT </a:t>
            </a:r>
            <a:endParaRPr lang="es-E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25885" y="116632"/>
            <a:ext cx="7272338" cy="5847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eaLnBrk="1" hangingPunct="1">
              <a:spcBef>
                <a:spcPct val="20000"/>
              </a:spcBef>
              <a:buClrTx/>
              <a:buFontTx/>
              <a:buNone/>
              <a:defRPr sz="3200">
                <a:solidFill>
                  <a:schemeClr val="tx1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EF7903"/>
              </a:buClr>
              <a:buFont typeface="Arial" charset="0"/>
              <a:buChar char="●"/>
            </a:lvl9pPr>
          </a:lstStyle>
          <a:p>
            <a:r>
              <a:rPr lang="ca-ES" dirty="0"/>
              <a:t>ENSENYAMENTS DE  LA FACULTAT  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7020272" y="842289"/>
            <a:ext cx="1939955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a-ES" dirty="0" smtClean="0"/>
              <a:t>MÀSTERS</a:t>
            </a:r>
            <a:endParaRPr lang="ca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3859861" y="4321505"/>
            <a:ext cx="528413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ca-ES" sz="1800" b="0" dirty="0" smtClean="0">
                <a:solidFill>
                  <a:srgbClr val="002060"/>
                </a:solidFill>
              </a:rPr>
              <a:t>Programes de doctorat</a:t>
            </a:r>
          </a:p>
          <a:p>
            <a:pPr algn="l">
              <a:buNone/>
            </a:pPr>
            <a:r>
              <a:rPr lang="ca-ES" sz="2000" dirty="0" smtClean="0">
                <a:solidFill>
                  <a:srgbClr val="002060"/>
                </a:solidFill>
              </a:rPr>
              <a:t>FÍSICA</a:t>
            </a:r>
          </a:p>
          <a:p>
            <a:pPr algn="l">
              <a:buNone/>
            </a:pPr>
            <a:r>
              <a:rPr lang="ca-ES" sz="2000" dirty="0" smtClean="0">
                <a:solidFill>
                  <a:srgbClr val="002060"/>
                </a:solidFill>
              </a:rPr>
              <a:t>ENGINYERIA I TECNOLOGIA AVANÇADA</a:t>
            </a:r>
          </a:p>
          <a:p>
            <a:pPr algn="l">
              <a:buNone/>
            </a:pPr>
            <a:r>
              <a:rPr lang="ca-ES" sz="2000" dirty="0" smtClean="0">
                <a:solidFill>
                  <a:srgbClr val="002060"/>
                </a:solidFill>
              </a:rPr>
              <a:t>NANOCIÈNCIES</a:t>
            </a:r>
          </a:p>
          <a:p>
            <a:pPr algn="l">
              <a:buNone/>
            </a:pPr>
            <a:r>
              <a:rPr lang="ca-ES" sz="2000" b="0" dirty="0" smtClean="0">
                <a:solidFill>
                  <a:srgbClr val="002060"/>
                </a:solidFill>
              </a:rPr>
              <a:t>BIOMEDICINA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7856"/>
            <a:ext cx="8229600" cy="736848"/>
          </a:xfrm>
        </p:spPr>
        <p:txBody>
          <a:bodyPr/>
          <a:lstStyle/>
          <a:p>
            <a:pPr eaLnBrk="1" hangingPunct="1"/>
            <a:r>
              <a:rPr lang="ca-ES" dirty="0" smtClean="0">
                <a:solidFill>
                  <a:schemeClr val="tx1"/>
                </a:solidFill>
              </a:rPr>
              <a:t>Objectius del Grau de Física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8821043" cy="4377225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eaLnBrk="1" hangingPunct="1">
              <a:buClr>
                <a:schemeClr val="accent2"/>
              </a:buClr>
            </a:pPr>
            <a:r>
              <a:rPr lang="ca-ES" sz="2400" kern="1200" dirty="0">
                <a:latin typeface="Arial" charset="0"/>
                <a:cs typeface="Arial" charset="0"/>
              </a:rPr>
              <a:t>Adquirir els coneixements fonamentals sobre els fenòmens físics i les teories i lleis que els regeixen o els models que els expliquen.</a:t>
            </a:r>
          </a:p>
          <a:p>
            <a:pPr eaLnBrk="1" hangingPunct="1">
              <a:buClr>
                <a:schemeClr val="accent2"/>
              </a:buClr>
            </a:pPr>
            <a:r>
              <a:rPr lang="ca-ES" sz="2400" kern="1200" dirty="0" smtClean="0">
                <a:latin typeface="Arial" charset="0"/>
                <a:cs typeface="Arial" charset="0"/>
              </a:rPr>
              <a:t>Saber </a:t>
            </a:r>
            <a:r>
              <a:rPr lang="ca-ES" sz="2400" kern="1200" dirty="0">
                <a:latin typeface="Arial" charset="0"/>
                <a:cs typeface="Arial" charset="0"/>
              </a:rPr>
              <a:t>formular les relacions funcionals i quantitatives de la física en llenguatge matemàtic, i utilitzar-les en la resolució de problemes.</a:t>
            </a:r>
          </a:p>
          <a:p>
            <a:pPr eaLnBrk="1" hangingPunct="1">
              <a:buClr>
                <a:schemeClr val="accent2"/>
              </a:buClr>
            </a:pPr>
            <a:r>
              <a:rPr lang="ca-ES" sz="2400" kern="1200" dirty="0" smtClean="0">
                <a:latin typeface="Arial" charset="0"/>
                <a:cs typeface="Arial" charset="0"/>
              </a:rPr>
              <a:t>Utilitzar </a:t>
            </a:r>
            <a:r>
              <a:rPr lang="ca-ES" sz="2400" kern="1200" dirty="0">
                <a:latin typeface="Arial" charset="0"/>
                <a:cs typeface="Arial" charset="0"/>
              </a:rPr>
              <a:t>el mètode experimental com a mitjà per desenvolupar el coneixement científic i validar teories i models físics.</a:t>
            </a:r>
          </a:p>
          <a:p>
            <a:pPr eaLnBrk="1" hangingPunct="1">
              <a:buClr>
                <a:schemeClr val="accent2"/>
              </a:buClr>
            </a:pPr>
            <a:r>
              <a:rPr lang="ca-ES" sz="2400" kern="1200" dirty="0" smtClean="0">
                <a:latin typeface="Arial" charset="0"/>
                <a:cs typeface="Arial" charset="0"/>
              </a:rPr>
              <a:t>Obtenir </a:t>
            </a:r>
            <a:r>
              <a:rPr lang="ca-ES" sz="2400" kern="1200" dirty="0">
                <a:latin typeface="Arial" charset="0"/>
                <a:cs typeface="Arial" charset="0"/>
              </a:rPr>
              <a:t>els coneixements de física necessaris per accedir a estudis de postgrau i al món laboral.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s">
  <a:themeElements>
    <a:clrScheme name="Diap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o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EF7903"/>
          </a:buClr>
          <a:buSzTx/>
          <a:buFont typeface="Arial" charset="0"/>
          <a:buChar char="●"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rgbClr val="FFC0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EF7903"/>
          </a:buClr>
          <a:buSzTx/>
          <a:buFont typeface="Arial" charset="0"/>
          <a:buChar char="●"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rgbClr val="FFC0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ap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1920</TotalTime>
  <Words>1537</Words>
  <Application>Microsoft Office PowerPoint</Application>
  <PresentationFormat>Presentació en pantalla (4:3)</PresentationFormat>
  <Paragraphs>365</Paragraphs>
  <Slides>39</Slides>
  <Notes>5</Notes>
  <HiddenSlides>4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39</vt:i4>
      </vt:variant>
    </vt:vector>
  </HeadingPairs>
  <TitlesOfParts>
    <vt:vector size="40" baseType="lpstr">
      <vt:lpstr>Diapos</vt:lpstr>
      <vt:lpstr>FACULTAT DE FÍSICA</vt:lpstr>
      <vt:lpstr>Presentació del PowerPoint</vt:lpstr>
      <vt:lpstr>Facultat de Física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Objectius del Grau de Física</vt:lpstr>
      <vt:lpstr>Quina feina fan els físics?</vt:lpstr>
      <vt:lpstr>Sortides professionals (I) </vt:lpstr>
      <vt:lpstr>Sortides professionals (II) </vt:lpstr>
      <vt:lpstr>El Pla d’estudis</vt:lpstr>
      <vt:lpstr>El Pla d’estudis</vt:lpstr>
      <vt:lpstr>Presentació del PowerPoint</vt:lpstr>
      <vt:lpstr>Presentació del PowerPoint</vt:lpstr>
      <vt:lpstr>Presentació del PowerPoint</vt:lpstr>
      <vt:lpstr>Presentació del PowerPoint</vt:lpstr>
      <vt:lpstr>GRAU FÍSICA + GRAU MATEMÀTIQUES 1er, 2on i 3er curs</vt:lpstr>
      <vt:lpstr>GRAU FÍSICA + GRAU MATEMÀTIQUES  4rt i 5e curs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On trobar més informació?  Web de l’ensenyament http://www.ub.edu/fisica  Guia de l’ensenyament   Sortides professionals  http://estudisuniversitaris.gencat.cat/  </vt:lpstr>
    </vt:vector>
  </TitlesOfParts>
  <Company>Universitat de Barcelona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BENVINGUTS A LA  FACULTAT DE FÍSICA</dc:title>
  <dc:creator>Esther</dc:creator>
  <cp:lastModifiedBy>ub</cp:lastModifiedBy>
  <cp:revision>127</cp:revision>
  <cp:lastPrinted>2013-03-01T10:52:26Z</cp:lastPrinted>
  <dcterms:created xsi:type="dcterms:W3CDTF">2009-03-27T14:44:57Z</dcterms:created>
  <dcterms:modified xsi:type="dcterms:W3CDTF">2017-02-08T17:02:40Z</dcterms:modified>
</cp:coreProperties>
</file>